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6"/>
  </p:notesMasterIdLst>
  <p:handoutMasterIdLst>
    <p:handoutMasterId r:id="rId17"/>
  </p:handoutMasterIdLst>
  <p:sldIdLst>
    <p:sldId id="668" r:id="rId3"/>
    <p:sldId id="672" r:id="rId4"/>
    <p:sldId id="673" r:id="rId5"/>
    <p:sldId id="674" r:id="rId6"/>
    <p:sldId id="690" r:id="rId7"/>
    <p:sldId id="691" r:id="rId8"/>
    <p:sldId id="677" r:id="rId9"/>
    <p:sldId id="692" r:id="rId10"/>
    <p:sldId id="693" r:id="rId11"/>
    <p:sldId id="685" r:id="rId12"/>
    <p:sldId id="694" r:id="rId13"/>
    <p:sldId id="688" r:id="rId14"/>
    <p:sldId id="669" r:id="rId15"/>
  </p:sldIdLst>
  <p:sldSz cx="9144000" cy="6858000" type="screen4x3"/>
  <p:notesSz cx="6858000" cy="9144000"/>
  <p:embeddedFontLst>
    <p:embeddedFont>
      <p:font typeface="Cambria Math" panose="02040503050406030204" pitchFamily="18" charset="0"/>
      <p:regular r:id="rId18"/>
    </p:embeddedFont>
    <p:embeddedFont>
      <p:font typeface="Berlin Sans FB" panose="020E0602020502020306" pitchFamily="34" charset="0"/>
      <p:regular r:id="rId19"/>
      <p:bold r:id="rId20"/>
    </p:embeddedFont>
    <p:embeddedFont>
      <p:font typeface="Tahoma" panose="020B0604030504040204" pitchFamily="34" charset="0"/>
      <p:regular r:id="rId21"/>
      <p:bold r:id="rId22"/>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66" d="100"/>
          <a:sy n="66" d="100"/>
        </p:scale>
        <p:origin x="-132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84145683-0D2B-430A-BC0A-900B7D758804}" type="slidenum">
              <a:rPr lang="nl-NL"/>
              <a:pPr>
                <a:defRPr/>
              </a:pPr>
              <a:t>‹nr.›</a:t>
            </a:fld>
            <a:endParaRPr lang="nl-NL"/>
          </a:p>
        </p:txBody>
      </p:sp>
    </p:spTree>
    <p:extLst>
      <p:ext uri="{BB962C8B-B14F-4D97-AF65-F5344CB8AC3E}">
        <p14:creationId xmlns:p14="http://schemas.microsoft.com/office/powerpoint/2010/main" val="28175918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225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288CB53E-2533-4B2E-88F7-8B1E2207E64B}" type="slidenum">
              <a:rPr lang="nl-NL"/>
              <a:pPr>
                <a:defRPr/>
              </a:pPr>
              <a:t>‹nr.›</a:t>
            </a:fld>
            <a:endParaRPr lang="nl-NL"/>
          </a:p>
        </p:txBody>
      </p:sp>
    </p:spTree>
    <p:extLst>
      <p:ext uri="{BB962C8B-B14F-4D97-AF65-F5344CB8AC3E}">
        <p14:creationId xmlns:p14="http://schemas.microsoft.com/office/powerpoint/2010/main" val="22797035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C7AE742-9B56-4869-81A6-B5B87A871FF4}" type="slidenum">
              <a:rPr lang="nl-NL"/>
              <a:pPr>
                <a:defRPr/>
              </a:pPr>
              <a:t>‹nr.›</a:t>
            </a:fld>
            <a:endParaRPr lang="nl-NL"/>
          </a:p>
        </p:txBody>
      </p:sp>
    </p:spTree>
    <p:extLst>
      <p:ext uri="{BB962C8B-B14F-4D97-AF65-F5344CB8AC3E}">
        <p14:creationId xmlns:p14="http://schemas.microsoft.com/office/powerpoint/2010/main" val="20986680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B25A47B1-4072-4928-9137-CF4C94BD62DF}" type="slidenum">
              <a:rPr lang="nl-NL"/>
              <a:pPr>
                <a:defRPr/>
              </a:pPr>
              <a:t>‹nr.›</a:t>
            </a:fld>
            <a:endParaRPr lang="nl-NL"/>
          </a:p>
        </p:txBody>
      </p:sp>
    </p:spTree>
    <p:extLst>
      <p:ext uri="{BB962C8B-B14F-4D97-AF65-F5344CB8AC3E}">
        <p14:creationId xmlns:p14="http://schemas.microsoft.com/office/powerpoint/2010/main" val="28293685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DDAA7165-5F87-4668-A7AA-7FBE10957CC9}" type="slidenum">
              <a:rPr lang="nl-NL"/>
              <a:pPr>
                <a:defRPr/>
              </a:pPr>
              <a:t>‹nr.›</a:t>
            </a:fld>
            <a:endParaRPr lang="nl-NL"/>
          </a:p>
        </p:txBody>
      </p:sp>
    </p:spTree>
    <p:extLst>
      <p:ext uri="{BB962C8B-B14F-4D97-AF65-F5344CB8AC3E}">
        <p14:creationId xmlns:p14="http://schemas.microsoft.com/office/powerpoint/2010/main" val="86500624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9173052D-6454-480E-868B-DF099741737A}" type="slidenum">
              <a:rPr lang="nl-NL"/>
              <a:pPr>
                <a:defRPr/>
              </a:pPr>
              <a:t>‹nr.›</a:t>
            </a:fld>
            <a:endParaRPr lang="nl-NL"/>
          </a:p>
        </p:txBody>
      </p:sp>
    </p:spTree>
    <p:extLst>
      <p:ext uri="{BB962C8B-B14F-4D97-AF65-F5344CB8AC3E}">
        <p14:creationId xmlns:p14="http://schemas.microsoft.com/office/powerpoint/2010/main" val="166502827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B264B63-24C7-42A9-A824-346FD8337E50}" type="slidenum">
              <a:rPr lang="nl-NL"/>
              <a:pPr>
                <a:defRPr/>
              </a:pPr>
              <a:t>‹nr.›</a:t>
            </a:fld>
            <a:endParaRPr lang="nl-NL"/>
          </a:p>
        </p:txBody>
      </p:sp>
    </p:spTree>
    <p:extLst>
      <p:ext uri="{BB962C8B-B14F-4D97-AF65-F5344CB8AC3E}">
        <p14:creationId xmlns:p14="http://schemas.microsoft.com/office/powerpoint/2010/main" val="264695621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E1ED22B7-690C-48E2-B04A-36D28037CCF7}" type="slidenum">
              <a:rPr lang="nl-NL"/>
              <a:pPr>
                <a:defRPr/>
              </a:pPr>
              <a:t>‹nr.›</a:t>
            </a:fld>
            <a:endParaRPr lang="nl-NL"/>
          </a:p>
        </p:txBody>
      </p:sp>
    </p:spTree>
    <p:extLst>
      <p:ext uri="{BB962C8B-B14F-4D97-AF65-F5344CB8AC3E}">
        <p14:creationId xmlns:p14="http://schemas.microsoft.com/office/powerpoint/2010/main" val="277229677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CDBFAC15-4B18-4ADD-B1C5-A9E2A5261463}" type="slidenum">
              <a:rPr lang="nl-NL"/>
              <a:pPr>
                <a:defRPr/>
              </a:pPr>
              <a:t>‹nr.›</a:t>
            </a:fld>
            <a:endParaRPr lang="nl-NL"/>
          </a:p>
        </p:txBody>
      </p:sp>
    </p:spTree>
    <p:extLst>
      <p:ext uri="{BB962C8B-B14F-4D97-AF65-F5344CB8AC3E}">
        <p14:creationId xmlns:p14="http://schemas.microsoft.com/office/powerpoint/2010/main" val="389657460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10F523F4-5053-4929-850C-CC60D07DD756}" type="slidenum">
              <a:rPr lang="nl-NL"/>
              <a:pPr>
                <a:defRPr/>
              </a:pPr>
              <a:t>‹nr.›</a:t>
            </a:fld>
            <a:endParaRPr lang="nl-NL"/>
          </a:p>
        </p:txBody>
      </p:sp>
    </p:spTree>
    <p:extLst>
      <p:ext uri="{BB962C8B-B14F-4D97-AF65-F5344CB8AC3E}">
        <p14:creationId xmlns:p14="http://schemas.microsoft.com/office/powerpoint/2010/main" val="400465558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A818025D-9C1F-4950-AA8E-48F4FEB913A7}" type="slidenum">
              <a:rPr lang="nl-NL"/>
              <a:pPr>
                <a:defRPr/>
              </a:pPr>
              <a:t>‹nr.›</a:t>
            </a:fld>
            <a:endParaRPr lang="nl-NL"/>
          </a:p>
        </p:txBody>
      </p:sp>
    </p:spTree>
    <p:extLst>
      <p:ext uri="{BB962C8B-B14F-4D97-AF65-F5344CB8AC3E}">
        <p14:creationId xmlns:p14="http://schemas.microsoft.com/office/powerpoint/2010/main" val="266423169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7E6C1DF4-0972-407E-8B12-962985F491F5}" type="slidenum">
              <a:rPr lang="nl-NL"/>
              <a:pPr>
                <a:defRPr/>
              </a:pPr>
              <a:t>‹nr.›</a:t>
            </a:fld>
            <a:endParaRPr lang="nl-NL"/>
          </a:p>
        </p:txBody>
      </p:sp>
    </p:spTree>
    <p:extLst>
      <p:ext uri="{BB962C8B-B14F-4D97-AF65-F5344CB8AC3E}">
        <p14:creationId xmlns:p14="http://schemas.microsoft.com/office/powerpoint/2010/main" val="244490751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AE81DAAD-B906-4E91-A81D-A7D2EB36DA87}" type="slidenum">
              <a:rPr lang="nl-NL"/>
              <a:pPr>
                <a:defRPr/>
              </a:pPr>
              <a:t>‹nr.›</a:t>
            </a:fld>
            <a:endParaRPr lang="nl-NL"/>
          </a:p>
        </p:txBody>
      </p:sp>
    </p:spTree>
    <p:extLst>
      <p:ext uri="{BB962C8B-B14F-4D97-AF65-F5344CB8AC3E}">
        <p14:creationId xmlns:p14="http://schemas.microsoft.com/office/powerpoint/2010/main" val="258488095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12CB51B9-C817-461F-804B-ED1C9255DB57}" type="slidenum">
              <a:rPr lang="nl-NL"/>
              <a:pPr>
                <a:defRPr/>
              </a:pPr>
              <a:t>‹nr.›</a:t>
            </a:fld>
            <a:endParaRPr lang="nl-NL"/>
          </a:p>
        </p:txBody>
      </p:sp>
    </p:spTree>
    <p:extLst>
      <p:ext uri="{BB962C8B-B14F-4D97-AF65-F5344CB8AC3E}">
        <p14:creationId xmlns:p14="http://schemas.microsoft.com/office/powerpoint/2010/main" val="244837574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353F5B97-C03A-42C4-A2B9-351B54DE4643}" type="slidenum">
              <a:rPr lang="nl-NL"/>
              <a:pPr>
                <a:defRPr/>
              </a:pPr>
              <a:t>‹nr.›</a:t>
            </a:fld>
            <a:endParaRPr lang="nl-NL"/>
          </a:p>
        </p:txBody>
      </p:sp>
    </p:spTree>
    <p:extLst>
      <p:ext uri="{BB962C8B-B14F-4D97-AF65-F5344CB8AC3E}">
        <p14:creationId xmlns:p14="http://schemas.microsoft.com/office/powerpoint/2010/main" val="13938551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A7CD1BF-3970-4C5D-9507-9FB5E1BE58B7}" type="slidenum">
              <a:rPr lang="nl-NL"/>
              <a:pPr>
                <a:defRPr/>
              </a:pPr>
              <a:t>‹nr.›</a:t>
            </a:fld>
            <a:endParaRPr lang="nl-NL"/>
          </a:p>
        </p:txBody>
      </p:sp>
    </p:spTree>
    <p:extLst>
      <p:ext uri="{BB962C8B-B14F-4D97-AF65-F5344CB8AC3E}">
        <p14:creationId xmlns:p14="http://schemas.microsoft.com/office/powerpoint/2010/main" val="38224176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7E2E1555-2ED9-4825-A63D-162AE87E2361}" type="slidenum">
              <a:rPr lang="nl-NL"/>
              <a:pPr>
                <a:defRPr/>
              </a:pPr>
              <a:t>‹nr.›</a:t>
            </a:fld>
            <a:endParaRPr lang="nl-NL"/>
          </a:p>
        </p:txBody>
      </p:sp>
    </p:spTree>
    <p:extLst>
      <p:ext uri="{BB962C8B-B14F-4D97-AF65-F5344CB8AC3E}">
        <p14:creationId xmlns:p14="http://schemas.microsoft.com/office/powerpoint/2010/main" val="179082115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0469258-0456-4315-BD9C-75D8F852FF69}" type="slidenum">
              <a:rPr lang="nl-NL"/>
              <a:pPr>
                <a:defRPr/>
              </a:pPr>
              <a:t>‹nr.›</a:t>
            </a:fld>
            <a:endParaRPr lang="nl-NL"/>
          </a:p>
        </p:txBody>
      </p:sp>
    </p:spTree>
    <p:extLst>
      <p:ext uri="{BB962C8B-B14F-4D97-AF65-F5344CB8AC3E}">
        <p14:creationId xmlns:p14="http://schemas.microsoft.com/office/powerpoint/2010/main" val="199401209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BC10F040-CB46-4D3E-A26D-200ABDBB1A1C}" type="slidenum">
              <a:rPr lang="nl-NL"/>
              <a:pPr>
                <a:defRPr/>
              </a:pPr>
              <a:t>‹nr.›</a:t>
            </a:fld>
            <a:endParaRPr lang="nl-NL"/>
          </a:p>
        </p:txBody>
      </p:sp>
    </p:spTree>
    <p:extLst>
      <p:ext uri="{BB962C8B-B14F-4D97-AF65-F5344CB8AC3E}">
        <p14:creationId xmlns:p14="http://schemas.microsoft.com/office/powerpoint/2010/main" val="196463447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130BF0D4-FFDC-4C54-A52C-C38B4814AE18}" type="slidenum">
              <a:rPr lang="nl-NL"/>
              <a:pPr>
                <a:defRPr/>
              </a:pPr>
              <a:t>‹nr.›</a:t>
            </a:fld>
            <a:endParaRPr lang="nl-NL"/>
          </a:p>
        </p:txBody>
      </p:sp>
    </p:spTree>
    <p:extLst>
      <p:ext uri="{BB962C8B-B14F-4D97-AF65-F5344CB8AC3E}">
        <p14:creationId xmlns:p14="http://schemas.microsoft.com/office/powerpoint/2010/main" val="355473036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F1FDD54E-E461-4971-BFE1-6ADFB735A6DB}" type="slidenum">
              <a:rPr lang="nl-NL"/>
              <a:pPr>
                <a:defRPr/>
              </a:pPr>
              <a:t>‹nr.›</a:t>
            </a:fld>
            <a:endParaRPr lang="nl-NL"/>
          </a:p>
        </p:txBody>
      </p:sp>
    </p:spTree>
    <p:extLst>
      <p:ext uri="{BB962C8B-B14F-4D97-AF65-F5344CB8AC3E}">
        <p14:creationId xmlns:p14="http://schemas.microsoft.com/office/powerpoint/2010/main" val="277332116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29628DE7-EC10-438F-AC62-2BED7A2FAE66}" type="slidenum">
              <a:rPr lang="nl-NL"/>
              <a:pPr>
                <a:defRPr/>
              </a:pPr>
              <a:t>‹nr.›</a:t>
            </a:fld>
            <a:endParaRPr lang="nl-NL"/>
          </a:p>
        </p:txBody>
      </p:sp>
    </p:spTree>
    <p:extLst>
      <p:ext uri="{BB962C8B-B14F-4D97-AF65-F5344CB8AC3E}">
        <p14:creationId xmlns:p14="http://schemas.microsoft.com/office/powerpoint/2010/main" val="379787375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21B8FDF1-3D40-4B8A-BCA9-E728A7241AA4}" type="slidenum">
              <a:rPr lang="nl-NL"/>
              <a:pPr>
                <a:defRPr/>
              </a:pPr>
              <a:t>‹nr.›</a:t>
            </a:fld>
            <a:endParaRPr lang="nl-NL"/>
          </a:p>
        </p:txBody>
      </p:sp>
    </p:spTree>
    <p:extLst>
      <p:ext uri="{BB962C8B-B14F-4D97-AF65-F5344CB8AC3E}">
        <p14:creationId xmlns:p14="http://schemas.microsoft.com/office/powerpoint/2010/main" val="191426869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3D9A2C03-5F1E-46DD-BB4F-725A4341E210}" type="slidenum">
              <a:rPr lang="nl-NL"/>
              <a:pPr>
                <a:defRPr/>
              </a:pPr>
              <a:t>‹nr.›</a:t>
            </a:fld>
            <a:endParaRPr lang="nl-NL"/>
          </a:p>
        </p:txBody>
      </p:sp>
    </p:spTree>
    <p:extLst>
      <p:ext uri="{BB962C8B-B14F-4D97-AF65-F5344CB8AC3E}">
        <p14:creationId xmlns:p14="http://schemas.microsoft.com/office/powerpoint/2010/main" val="177220511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D5BDDC55-CF68-4E3B-9795-9EDA7D78B5EB}" type="slidenum">
              <a:rPr lang="nl-NL"/>
              <a:pPr>
                <a:defRPr/>
              </a:pPr>
              <a:t>‹nr.›</a:t>
            </a:fld>
            <a:endParaRPr lang="nl-NL"/>
          </a:p>
        </p:txBody>
      </p:sp>
    </p:spTree>
    <p:extLst>
      <p:ext uri="{BB962C8B-B14F-4D97-AF65-F5344CB8AC3E}">
        <p14:creationId xmlns:p14="http://schemas.microsoft.com/office/powerpoint/2010/main" val="177875160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F53534B8-AF20-43D4-AF68-7D02AA1EEA29}"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0908AE-7B1C-45D9-B3E8-2672CC727BC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Microsoft_Excel_97-2003_Worksheet1.xls"/></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png"/><Relationship Id="rId4" Type="http://schemas.openxmlformats.org/officeDocument/2006/relationships/oleObject" Target="../embeddings/Microsoft_Excel_97-2003_Worksheet2.xls"/></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p:cNvSpPr>
            <a:spLocks noGrp="1"/>
          </p:cNvSpPr>
          <p:nvPr>
            <p:ph type="title"/>
          </p:nvPr>
        </p:nvSpPr>
        <p:spPr>
          <a:xfrm>
            <a:off x="1763713" y="4005263"/>
            <a:ext cx="8229600" cy="633412"/>
          </a:xfrm>
        </p:spPr>
        <p:txBody>
          <a:bodyPr/>
          <a:lstStyle/>
          <a:p>
            <a:pPr marL="0" indent="0">
              <a:lnSpc>
                <a:spcPct val="150000"/>
              </a:lnSpc>
              <a:tabLst>
                <a:tab pos="0" algn="l"/>
              </a:tabLst>
            </a:pPr>
            <a:r>
              <a:rPr lang="nl-NL" altLang="nl-NL" smtClean="0">
                <a:solidFill>
                  <a:srgbClr val="FF0000"/>
                </a:solidFill>
              </a:rPr>
              <a:t/>
            </a:r>
            <a:br>
              <a:rPr lang="nl-NL" altLang="nl-NL" smtClean="0">
                <a:solidFill>
                  <a:srgbClr val="FF0000"/>
                </a:solidFill>
              </a:rPr>
            </a:br>
            <a:endParaRPr lang="nl-NL" altLang="nl-NL" smtClean="0">
              <a:solidFill>
                <a:srgbClr val="FF0000"/>
              </a:solidFill>
            </a:endParaRPr>
          </a:p>
        </p:txBody>
      </p:sp>
      <p:pic>
        <p:nvPicPr>
          <p:cNvPr id="3075" name="Afbeelding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613" y="0"/>
            <a:ext cx="9861551"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p:txBody>
          <a:bodyPr/>
          <a:lstStyle/>
          <a:p>
            <a:r>
              <a:rPr lang="nl-NL" altLang="nl-NL" smtClean="0"/>
              <a:t>Wie gelooft er nog in de hemel?</a:t>
            </a:r>
          </a:p>
        </p:txBody>
      </p:sp>
      <p:graphicFrame>
        <p:nvGraphicFramePr>
          <p:cNvPr id="4099" name="Tijdelijke aanduiding voor inhoud 3"/>
          <p:cNvGraphicFramePr>
            <a:graphicFrameLocks noGrp="1"/>
          </p:cNvGraphicFramePr>
          <p:nvPr>
            <p:ph idx="1"/>
          </p:nvPr>
        </p:nvGraphicFramePr>
        <p:xfrm>
          <a:off x="417513" y="785813"/>
          <a:ext cx="8331200" cy="5573712"/>
        </p:xfrm>
        <a:graphic>
          <a:graphicData uri="http://schemas.openxmlformats.org/presentationml/2006/ole">
            <mc:AlternateContent xmlns:mc="http://schemas.openxmlformats.org/markup-compatibility/2006">
              <mc:Choice xmlns:v="urn:schemas-microsoft-com:vml" Requires="v">
                <p:oleObj spid="_x0000_s4102" r:id="rId4" imgW="8333954" imgH="5572227" progId="Excel.Chart.8">
                  <p:embed/>
                </p:oleObj>
              </mc:Choice>
              <mc:Fallback>
                <p:oleObj r:id="rId4" imgW="8333954" imgH="5572227" progId="Excel.Chart.8">
                  <p:embed/>
                  <p:pic>
                    <p:nvPicPr>
                      <p:cNvPr id="0" name="Tijdelijke aanduiding voor inhoud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513" y="785813"/>
                        <a:ext cx="8331200" cy="557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nl-NL" altLang="nl-NL" smtClean="0"/>
              <a:t>Wie gelooft er nog in de hel?</a:t>
            </a:r>
          </a:p>
        </p:txBody>
      </p:sp>
      <p:sp>
        <p:nvSpPr>
          <p:cNvPr id="5123" name="Tijdelijke aanduiding voor inhoud 2"/>
          <p:cNvSpPr>
            <a:spLocks noGrp="1"/>
          </p:cNvSpPr>
          <p:nvPr>
            <p:ph idx="1"/>
          </p:nvPr>
        </p:nvSpPr>
        <p:spPr/>
        <p:txBody>
          <a:bodyPr/>
          <a:lstStyle/>
          <a:p>
            <a:endParaRPr lang="nl-NL" altLang="nl-NL" smtClean="0"/>
          </a:p>
        </p:txBody>
      </p:sp>
      <p:graphicFrame>
        <p:nvGraphicFramePr>
          <p:cNvPr id="5124" name="Object 3"/>
          <p:cNvGraphicFramePr>
            <a:graphicFrameLocks noGrp="1"/>
          </p:cNvGraphicFramePr>
          <p:nvPr/>
        </p:nvGraphicFramePr>
        <p:xfrm>
          <a:off x="417513" y="785813"/>
          <a:ext cx="8331200" cy="5573712"/>
        </p:xfrm>
        <a:graphic>
          <a:graphicData uri="http://schemas.openxmlformats.org/presentationml/2006/ole">
            <mc:AlternateContent xmlns:mc="http://schemas.openxmlformats.org/markup-compatibility/2006">
              <mc:Choice xmlns:v="urn:schemas-microsoft-com:vml" Requires="v">
                <p:oleObj spid="_x0000_s5127" r:id="rId4" imgW="8333954" imgH="5572227" progId="Excel.Chart.8">
                  <p:embed/>
                </p:oleObj>
              </mc:Choice>
              <mc:Fallback>
                <p:oleObj r:id="rId4" imgW="8333954" imgH="5572227" progId="Excel.Chart.8">
                  <p:embed/>
                  <p:pic>
                    <p:nvPicPr>
                      <p:cNvPr id="0" name="Object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513" y="785813"/>
                        <a:ext cx="8331200" cy="557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sz="3600" b="1" u="none" spc="300" dirty="0" smtClean="0">
                <a:solidFill>
                  <a:schemeClr val="bg1"/>
                </a:solidFill>
                <a:effectLst>
                  <a:outerShdw blurRad="38100" dist="38100" dir="2700000" algn="tl">
                    <a:srgbClr val="000000">
                      <a:alpha val="43137"/>
                    </a:srgbClr>
                  </a:outerShdw>
                </a:effectLst>
              </a:rPr>
              <a:t>OM EVEN OVER NA TE DENKEN</a:t>
            </a:r>
            <a:endParaRPr lang="nl-NL" sz="3600" b="1" u="none" spc="300" dirty="0">
              <a:solidFill>
                <a:schemeClr val="bg1"/>
              </a:solidFill>
              <a:effectLst>
                <a:outerShdw blurRad="38100" dist="38100" dir="2700000" algn="tl">
                  <a:srgbClr val="000000">
                    <a:alpha val="43137"/>
                  </a:srgbClr>
                </a:outerShdw>
              </a:effectLst>
            </a:endParaRPr>
          </a:p>
        </p:txBody>
      </p:sp>
      <p:sp>
        <p:nvSpPr>
          <p:cNvPr id="3" name="Tijdelijke aanduiding voor inhoud 2"/>
          <p:cNvSpPr>
            <a:spLocks noGrp="1"/>
          </p:cNvSpPr>
          <p:nvPr>
            <p:ph idx="1"/>
          </p:nvPr>
        </p:nvSpPr>
        <p:spPr>
          <a:xfrm>
            <a:off x="468313" y="1052513"/>
            <a:ext cx="8351837" cy="5256212"/>
          </a:xfrm>
        </p:spPr>
        <p:txBody>
          <a:bodyPr/>
          <a:lstStyle/>
          <a:p>
            <a:pPr marL="742950" indent="-742950">
              <a:lnSpc>
                <a:spcPct val="150000"/>
              </a:lnSpc>
              <a:buFontTx/>
              <a:buAutoNum type="arabicPeriod"/>
              <a:defRPr/>
            </a:pPr>
            <a:r>
              <a:rPr lang="nl-NL" sz="4000" dirty="0" smtClean="0"/>
              <a:t>Hoe verklaar je het dat zo weinig mensen nog in de hel geloven?</a:t>
            </a:r>
          </a:p>
          <a:p>
            <a:pPr marL="742950" indent="-742950">
              <a:lnSpc>
                <a:spcPct val="150000"/>
              </a:lnSpc>
              <a:buFontTx/>
              <a:buAutoNum type="arabicPeriod"/>
              <a:defRPr/>
            </a:pPr>
            <a:r>
              <a:rPr lang="nl-NL" altLang="nl-NL" sz="4000" dirty="0" smtClean="0"/>
              <a:t>Wat zou jij antwoorden als iemand aan jou vraagt: ‘Waarom geloof jij nog in de hel?’ </a:t>
            </a:r>
          </a:p>
          <a:p>
            <a:pPr marL="742950" indent="-742950">
              <a:lnSpc>
                <a:spcPct val="150000"/>
              </a:lnSpc>
              <a:buFontTx/>
              <a:buAutoNum type="arabicPeriod"/>
              <a:defRPr/>
            </a:pPr>
            <a:endParaRPr lang="nl-NL" sz="4000" dirty="0" smtClean="0"/>
          </a:p>
          <a:p>
            <a:pPr>
              <a:defRPr/>
            </a:pPr>
            <a:endParaRPr lang="nl-NL"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endParaRPr lang="nl-NL" altLang="nl-NL" smtClean="0"/>
          </a:p>
        </p:txBody>
      </p:sp>
      <p:sp>
        <p:nvSpPr>
          <p:cNvPr id="7171" name="Tijdelijke aanduiding voor inhoud 2"/>
          <p:cNvSpPr>
            <a:spLocks noGrp="1"/>
          </p:cNvSpPr>
          <p:nvPr>
            <p:ph idx="1"/>
          </p:nvPr>
        </p:nvSpPr>
        <p:spPr/>
        <p:txBody>
          <a:bodyPr/>
          <a:lstStyle/>
          <a:p>
            <a:endParaRPr lang="nl-NL" altLang="nl-NL" smtClean="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p:txBody>
          <a:bodyPr/>
          <a:lstStyle/>
          <a:p>
            <a:r>
              <a:rPr lang="nl-NL" altLang="nl-NL" u="none" dirty="0" smtClean="0"/>
              <a:t>Dal van Ben-</a:t>
            </a:r>
            <a:r>
              <a:rPr lang="nl-NL" altLang="nl-NL" u="none" dirty="0" err="1" smtClean="0"/>
              <a:t>Hinnom</a:t>
            </a:r>
            <a:r>
              <a:rPr lang="nl-NL" altLang="nl-NL" u="none" dirty="0" smtClean="0"/>
              <a:t> = Ge-</a:t>
            </a:r>
            <a:r>
              <a:rPr lang="nl-NL" altLang="nl-NL" u="none" dirty="0" err="1" smtClean="0"/>
              <a:t>hinnom</a:t>
            </a:r>
            <a:r>
              <a:rPr lang="nl-NL" altLang="nl-NL" u="none" dirty="0" smtClean="0"/>
              <a:t> = </a:t>
            </a:r>
            <a:r>
              <a:rPr lang="nl-NL" altLang="nl-NL" u="none" dirty="0" err="1" smtClean="0"/>
              <a:t>Gehenna</a:t>
            </a:r>
            <a:r>
              <a:rPr lang="nl-NL" altLang="nl-NL" u="none" dirty="0" smtClean="0"/>
              <a:t/>
            </a:r>
            <a:br>
              <a:rPr lang="nl-NL" altLang="nl-NL" u="none" dirty="0" smtClean="0"/>
            </a:br>
            <a:r>
              <a:rPr lang="nl-NL" altLang="nl-NL" u="none" dirty="0"/>
              <a:t/>
            </a:r>
            <a:br>
              <a:rPr lang="nl-NL" altLang="nl-NL" u="none" dirty="0"/>
            </a:br>
            <a:r>
              <a:rPr lang="nl-NL" altLang="nl-NL" u="none" dirty="0" smtClean="0"/>
              <a:t/>
            </a:r>
            <a:br>
              <a:rPr lang="nl-NL" altLang="nl-NL" u="none" dirty="0" smtClean="0"/>
            </a:br>
            <a:r>
              <a:rPr lang="nl-NL" altLang="nl-NL" u="none" dirty="0"/>
              <a:t/>
            </a:r>
            <a:br>
              <a:rPr lang="nl-NL" altLang="nl-NL" u="none" dirty="0"/>
            </a:br>
            <a:r>
              <a:rPr lang="nl-NL" altLang="nl-NL" u="none" dirty="0" smtClean="0"/>
              <a:t/>
            </a:r>
            <a:br>
              <a:rPr lang="nl-NL" altLang="nl-NL" u="none" dirty="0" smtClean="0"/>
            </a:br>
            <a:r>
              <a:rPr lang="nl-NL" altLang="nl-NL" u="none" dirty="0"/>
              <a:t/>
            </a:r>
            <a:br>
              <a:rPr lang="nl-NL" altLang="nl-NL" u="none" dirty="0"/>
            </a:br>
            <a:r>
              <a:rPr lang="nl-NL" altLang="nl-NL" u="none" dirty="0" smtClean="0"/>
              <a:t/>
            </a:r>
            <a:br>
              <a:rPr lang="nl-NL" altLang="nl-NL" u="none" dirty="0" smtClean="0"/>
            </a:br>
            <a:r>
              <a:rPr lang="nl-NL" altLang="nl-NL" u="none" dirty="0"/>
              <a:t/>
            </a:r>
            <a:br>
              <a:rPr lang="nl-NL" altLang="nl-NL" u="none" dirty="0"/>
            </a:br>
            <a:r>
              <a:rPr lang="nl-NL" altLang="nl-NL" u="none" dirty="0" smtClean="0"/>
              <a:t/>
            </a:r>
            <a:br>
              <a:rPr lang="nl-NL" altLang="nl-NL" u="none" dirty="0" smtClean="0"/>
            </a:br>
            <a:r>
              <a:rPr lang="nl-NL" altLang="nl-NL" u="none" dirty="0"/>
              <a:t/>
            </a:r>
            <a:br>
              <a:rPr lang="nl-NL" altLang="nl-NL" u="none" dirty="0"/>
            </a:br>
            <a:r>
              <a:rPr lang="nl-NL" altLang="nl-NL" u="none" dirty="0" smtClean="0"/>
              <a:t/>
            </a:r>
            <a:br>
              <a:rPr lang="nl-NL" altLang="nl-NL" u="none" dirty="0" smtClean="0"/>
            </a:br>
            <a:r>
              <a:rPr lang="nl-NL" altLang="nl-NL" u="none" dirty="0"/>
              <a:t/>
            </a:r>
            <a:br>
              <a:rPr lang="nl-NL" altLang="nl-NL" u="none" dirty="0"/>
            </a:br>
            <a:r>
              <a:rPr lang="nl-NL" altLang="nl-NL" u="none" dirty="0" smtClean="0"/>
              <a:t/>
            </a:r>
            <a:br>
              <a:rPr lang="nl-NL" altLang="nl-NL" u="none" dirty="0" smtClean="0"/>
            </a:br>
            <a:r>
              <a:rPr lang="nl-NL" altLang="nl-NL" u="none" dirty="0" smtClean="0"/>
              <a:t>Vuilstortplaats van heel Jeruzalem, waar het vuur niet uitdooft en de wormen blijven knagen</a:t>
            </a:r>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620688"/>
            <a:ext cx="7200800" cy="5070986"/>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nl-NL" altLang="nl-NL" dirty="0" smtClean="0"/>
              <a:t>JESAJA 66 vers 22 t/m 24</a:t>
            </a:r>
          </a:p>
        </p:txBody>
      </p:sp>
      <p:sp>
        <p:nvSpPr>
          <p:cNvPr id="9219" name="Tijdelijke aanduiding voor inhoud 2"/>
          <p:cNvSpPr>
            <a:spLocks noGrp="1"/>
          </p:cNvSpPr>
          <p:nvPr>
            <p:ph idx="1"/>
          </p:nvPr>
        </p:nvSpPr>
        <p:spPr>
          <a:xfrm>
            <a:off x="467543" y="995363"/>
            <a:ext cx="8425631" cy="5832475"/>
          </a:xfrm>
        </p:spPr>
        <p:txBody>
          <a:bodyPr/>
          <a:lstStyle/>
          <a:p>
            <a:pPr marL="0" indent="0"/>
            <a:r>
              <a:rPr lang="nl-NL" dirty="0" smtClean="0"/>
              <a:t>22</a:t>
            </a:r>
            <a:r>
              <a:rPr lang="nl-NL" dirty="0"/>
              <a:t> Zoals de nieuwe hemel en de nieuwe aarde die </a:t>
            </a:r>
            <a:r>
              <a:rPr lang="nl-NL" dirty="0" smtClean="0"/>
              <a:t>Ik </a:t>
            </a:r>
            <a:r>
              <a:rPr lang="nl-NL" dirty="0"/>
              <a:t>maak zullen voortbestaan – spreekt de HEER –, zo zullen jullie naam en jullie nageslacht voortbestaan. 23 Elke nieuwemaan en elke sabbat opnieuw zal alles wat leeft hierheen komen om zich voor </a:t>
            </a:r>
            <a:r>
              <a:rPr lang="nl-NL" dirty="0" smtClean="0"/>
              <a:t>Mij </a:t>
            </a:r>
            <a:r>
              <a:rPr lang="nl-NL" dirty="0"/>
              <a:t>neer te buigen – zegt de HEER. 24 Bij het verlaten van de stad zien ze de lijken van hen die tegen </a:t>
            </a:r>
            <a:r>
              <a:rPr lang="nl-NL" dirty="0" smtClean="0"/>
              <a:t>Mij </a:t>
            </a:r>
            <a:r>
              <a:rPr lang="nl-NL" dirty="0"/>
              <a:t>in opstand kwamen: de worm die aan hen knaagt zal niet sterven, en het vuur waarin ze branden zal niet doven; ze worden verafschuwd door alles wat leeft</a:t>
            </a:r>
            <a:r>
              <a:rPr lang="nl-NL" dirty="0" smtClean="0"/>
              <a:t>. </a:t>
            </a:r>
            <a:r>
              <a:rPr lang="nl-NL" dirty="0"/>
              <a:t> </a:t>
            </a:r>
          </a:p>
          <a:p>
            <a:pPr marL="711200" indent="-711200">
              <a:lnSpc>
                <a:spcPct val="150000"/>
              </a:lnSpc>
            </a:pPr>
            <a:endParaRPr lang="nl-NL" altLang="nl-NL" dirty="0" smtClean="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nl-NL" altLang="nl-NL" dirty="0" smtClean="0"/>
              <a:t>MARKUS 9 vers 43 t/m 48</a:t>
            </a:r>
          </a:p>
        </p:txBody>
      </p:sp>
      <p:sp>
        <p:nvSpPr>
          <p:cNvPr id="9219" name="Tijdelijke aanduiding voor inhoud 2"/>
          <p:cNvSpPr>
            <a:spLocks noGrp="1"/>
          </p:cNvSpPr>
          <p:nvPr>
            <p:ph idx="1"/>
          </p:nvPr>
        </p:nvSpPr>
        <p:spPr>
          <a:xfrm>
            <a:off x="467543" y="836713"/>
            <a:ext cx="8425631" cy="5991126"/>
          </a:xfrm>
        </p:spPr>
        <p:txBody>
          <a:bodyPr/>
          <a:lstStyle/>
          <a:p>
            <a:pPr marL="0" indent="0"/>
            <a:r>
              <a:rPr lang="nl-NL" dirty="0"/>
              <a:t>43 Als je hand je op de verkeerde weg brengt, hak hem dan af: je kunt beter verminkt het leven binnengaan dan in het bezit van twee handen naar de </a:t>
            </a:r>
            <a:r>
              <a:rPr lang="nl-NL" dirty="0" err="1"/>
              <a:t>Gehenna</a:t>
            </a:r>
            <a:r>
              <a:rPr lang="nl-NL" dirty="0"/>
              <a:t> te moeten gaan, naar het onblusbare vuur, 44 waar de wormen blijven knagen en het vuur niet dooft. 45 Als je voet je op de verkeerde weg brengt, hak hem dan af: je kunt beter kreupel het leven binnengaan dan in het bezit van twee voeten in de </a:t>
            </a:r>
            <a:r>
              <a:rPr lang="nl-NL" dirty="0" err="1"/>
              <a:t>Gehenna</a:t>
            </a:r>
            <a:r>
              <a:rPr lang="nl-NL" dirty="0"/>
              <a:t> geworpen worden, 46  waar de wormen blijven knagen en het vuur niet dooft. </a:t>
            </a:r>
            <a:r>
              <a:rPr lang="nl-NL" dirty="0" smtClean="0"/>
              <a:t>47 En als je oog je op de verkeerde weg brengt, </a:t>
            </a:r>
          </a:p>
          <a:p>
            <a:pPr marL="0" indent="0"/>
            <a:r>
              <a:rPr lang="nl-NL" dirty="0" smtClean="0"/>
              <a:t>ruk het dan uit: je kunt beter met één oog Gods</a:t>
            </a:r>
            <a:endParaRPr lang="nl-NL" altLang="nl-NL" dirty="0" smtClean="0"/>
          </a:p>
        </p:txBody>
      </p:sp>
    </p:spTree>
    <p:extLst>
      <p:ext uri="{BB962C8B-B14F-4D97-AF65-F5344CB8AC3E}">
        <p14:creationId xmlns:p14="http://schemas.microsoft.com/office/powerpoint/2010/main" val="185069657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nl-NL" altLang="nl-NL" dirty="0" smtClean="0"/>
              <a:t>MARKUS 9 vers 43 t/m 48</a:t>
            </a:r>
          </a:p>
        </p:txBody>
      </p:sp>
      <p:sp>
        <p:nvSpPr>
          <p:cNvPr id="9219" name="Tijdelijke aanduiding voor inhoud 2"/>
          <p:cNvSpPr>
            <a:spLocks noGrp="1"/>
          </p:cNvSpPr>
          <p:nvPr>
            <p:ph idx="1"/>
          </p:nvPr>
        </p:nvSpPr>
        <p:spPr>
          <a:xfrm>
            <a:off x="467543" y="836711"/>
            <a:ext cx="8425631" cy="5991127"/>
          </a:xfrm>
        </p:spPr>
        <p:txBody>
          <a:bodyPr/>
          <a:lstStyle/>
          <a:p>
            <a:pPr marL="0" indent="0"/>
            <a:r>
              <a:rPr lang="nl-NL" dirty="0" smtClean="0"/>
              <a:t>koninkrijk binnengaan </a:t>
            </a:r>
            <a:r>
              <a:rPr lang="nl-NL" dirty="0"/>
              <a:t>dan in het bezit van twee ogen in de </a:t>
            </a:r>
            <a:r>
              <a:rPr lang="nl-NL" dirty="0" err="1"/>
              <a:t>Gehenna</a:t>
            </a:r>
            <a:r>
              <a:rPr lang="nl-NL" dirty="0"/>
              <a:t> geworpen worden, 48 waar de wormen blijven knagen en het vuur niet dooft.</a:t>
            </a:r>
            <a:endParaRPr lang="nl-NL" altLang="nl-NL" dirty="0" smtClean="0"/>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726" y="2348880"/>
            <a:ext cx="9403888" cy="4509120"/>
          </a:xfrm>
          <a:prstGeom prst="rect">
            <a:avLst/>
          </a:prstGeom>
        </p:spPr>
      </p:pic>
    </p:spTree>
    <p:extLst>
      <p:ext uri="{BB962C8B-B14F-4D97-AF65-F5344CB8AC3E}">
        <p14:creationId xmlns:p14="http://schemas.microsoft.com/office/powerpoint/2010/main" val="73985341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lstStyle/>
          <a:p>
            <a:r>
              <a:rPr lang="nl-NL" altLang="nl-NL" sz="3200" u="none" dirty="0" smtClean="0">
                <a:solidFill>
                  <a:schemeClr val="bg1"/>
                </a:solidFill>
              </a:rPr>
              <a:t>De hel = ‘de poel van vuur en zwavel’</a:t>
            </a:r>
          </a:p>
        </p:txBody>
      </p:sp>
      <p:pic>
        <p:nvPicPr>
          <p:cNvPr id="2" name="Tijdelijke aanduiding voor inhoud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401" y="836712"/>
            <a:ext cx="9240833" cy="6021288"/>
          </a:xfrm>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251520" y="115888"/>
            <a:ext cx="8446393" cy="633412"/>
          </a:xfrm>
        </p:spPr>
        <p:txBody>
          <a:bodyPr/>
          <a:lstStyle/>
          <a:p>
            <a:r>
              <a:rPr lang="nl-NL" altLang="nl-NL" sz="3200" u="none" dirty="0" smtClean="0">
                <a:solidFill>
                  <a:schemeClr val="bg1"/>
                </a:solidFill>
              </a:rPr>
              <a:t>De hel = ‘de uiterste / buitenste duisternis’</a:t>
            </a:r>
          </a:p>
        </p:txBody>
      </p:sp>
      <p:sp>
        <p:nvSpPr>
          <p:cNvPr id="3" name="Tijdelijke aanduiding voor inhoud 2"/>
          <p:cNvSpPr>
            <a:spLocks noGrp="1"/>
          </p:cNvSpPr>
          <p:nvPr>
            <p:ph idx="1"/>
          </p:nvPr>
        </p:nvSpPr>
        <p:spPr>
          <a:xfrm>
            <a:off x="251520" y="836613"/>
            <a:ext cx="8712968" cy="5472112"/>
          </a:xfrm>
        </p:spPr>
        <p:txBody>
          <a:bodyPr/>
          <a:lstStyle/>
          <a:p>
            <a:pPr marL="0" indent="0"/>
            <a:r>
              <a:rPr lang="nl-NL" dirty="0" smtClean="0"/>
              <a:t>Ik </a:t>
            </a:r>
            <a:r>
              <a:rPr lang="nl-NL" dirty="0"/>
              <a:t>zeg jullie dat velen uit het oosten en uit het westen zullen komen en met Abraham, </a:t>
            </a:r>
            <a:r>
              <a:rPr lang="nl-NL" dirty="0" err="1"/>
              <a:t>Isaak</a:t>
            </a:r>
            <a:r>
              <a:rPr lang="nl-NL" dirty="0"/>
              <a:t> en Jakob zullen aanliggen in het koninkrijk van de hemel, maar de </a:t>
            </a:r>
            <a:r>
              <a:rPr lang="nl-NL" dirty="0" smtClean="0"/>
              <a:t>erfgenamen </a:t>
            </a:r>
            <a:r>
              <a:rPr lang="nl-NL" dirty="0"/>
              <a:t>van het koninkrijk zullen worden </a:t>
            </a:r>
            <a:r>
              <a:rPr lang="nl-NL" dirty="0" err="1" smtClean="0"/>
              <a:t>verban-nen</a:t>
            </a:r>
            <a:r>
              <a:rPr lang="nl-NL" dirty="0" smtClean="0"/>
              <a:t> </a:t>
            </a:r>
            <a:r>
              <a:rPr lang="nl-NL" dirty="0"/>
              <a:t>naar de uiterste duisternis; daar zullen </a:t>
            </a:r>
            <a:r>
              <a:rPr lang="nl-NL" dirty="0" smtClean="0"/>
              <a:t>zij </a:t>
            </a:r>
            <a:r>
              <a:rPr lang="nl-NL" dirty="0" err="1" smtClean="0"/>
              <a:t>jamme</a:t>
            </a:r>
            <a:r>
              <a:rPr lang="nl-NL" dirty="0" smtClean="0"/>
              <a:t>-</a:t>
            </a:r>
          </a:p>
          <a:p>
            <a:pPr marL="0" indent="0"/>
            <a:r>
              <a:rPr lang="nl-NL" dirty="0" smtClean="0"/>
              <a:t>ren </a:t>
            </a:r>
            <a:r>
              <a:rPr lang="nl-NL" dirty="0"/>
              <a:t>en knarsetanden</a:t>
            </a:r>
            <a:r>
              <a:rPr lang="nl-NL" dirty="0" smtClean="0"/>
              <a:t>.’ 	                      </a:t>
            </a:r>
            <a:r>
              <a:rPr lang="nl-NL" sz="2400" dirty="0" err="1" smtClean="0"/>
              <a:t>Matteüs</a:t>
            </a:r>
            <a:r>
              <a:rPr lang="nl-NL" sz="2400" dirty="0" smtClean="0"/>
              <a:t> 8 vers 12 </a:t>
            </a:r>
          </a:p>
          <a:p>
            <a:pPr marL="0" indent="0"/>
            <a:r>
              <a:rPr lang="nl-NL" dirty="0" smtClean="0"/>
              <a:t>Daarop </a:t>
            </a:r>
            <a:r>
              <a:rPr lang="nl-NL" dirty="0"/>
              <a:t>zei de koning tegen zijn </a:t>
            </a:r>
            <a:r>
              <a:rPr lang="nl-NL" dirty="0" err="1"/>
              <a:t>hofdienaars</a:t>
            </a:r>
            <a:r>
              <a:rPr lang="nl-NL" dirty="0"/>
              <a:t>: “Bind </a:t>
            </a:r>
            <a:r>
              <a:rPr lang="nl-NL" dirty="0" smtClean="0"/>
              <a:t>z’n </a:t>
            </a:r>
            <a:r>
              <a:rPr lang="nl-NL" dirty="0"/>
              <a:t>handen en voeten vast en gooi hem eruit, in de </a:t>
            </a:r>
            <a:r>
              <a:rPr lang="nl-NL" dirty="0" err="1" smtClean="0"/>
              <a:t>uiter-ste</a:t>
            </a:r>
            <a:r>
              <a:rPr lang="nl-NL" dirty="0" smtClean="0"/>
              <a:t> </a:t>
            </a:r>
            <a:r>
              <a:rPr lang="nl-NL" dirty="0"/>
              <a:t>duisternis, waar men jammert </a:t>
            </a:r>
            <a:r>
              <a:rPr lang="nl-NL" dirty="0" smtClean="0"/>
              <a:t>en knarsetandt.” </a:t>
            </a:r>
            <a:endParaRPr lang="nl-NL" dirty="0"/>
          </a:p>
          <a:p>
            <a:pPr marL="0" indent="0"/>
            <a:r>
              <a:rPr lang="nl-NL" dirty="0" smtClean="0"/>
              <a:t>“En </a:t>
            </a:r>
            <a:r>
              <a:rPr lang="nl-NL" dirty="0"/>
              <a:t>die nutteloze dienaar, gooi die eruit, in de uiterste duisternis, waar men jammert en knarsetandt.” </a:t>
            </a:r>
            <a:endParaRPr lang="nl-NL" dirty="0" smtClean="0"/>
          </a:p>
          <a:p>
            <a:pPr marL="0" indent="0" algn="r"/>
            <a:r>
              <a:rPr lang="nl-NL" sz="2400" dirty="0" err="1" smtClean="0"/>
              <a:t>Matteüs</a:t>
            </a:r>
            <a:r>
              <a:rPr lang="nl-NL" sz="2400" dirty="0" smtClean="0"/>
              <a:t> 22 vers 13 en 25 vers 30</a:t>
            </a:r>
            <a:endParaRPr lang="nl-NL" sz="2400" dirty="0"/>
          </a:p>
          <a:p>
            <a:pPr marL="0" indent="0"/>
            <a:endParaRPr lang="nl-NL" dirty="0"/>
          </a:p>
        </p:txBody>
      </p:sp>
    </p:spTree>
    <p:extLst>
      <p:ext uri="{BB962C8B-B14F-4D97-AF65-F5344CB8AC3E}">
        <p14:creationId xmlns:p14="http://schemas.microsoft.com/office/powerpoint/2010/main" val="356533527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251520" y="115888"/>
            <a:ext cx="8446393" cy="633412"/>
          </a:xfrm>
        </p:spPr>
        <p:txBody>
          <a:bodyPr/>
          <a:lstStyle/>
          <a:p>
            <a:r>
              <a:rPr lang="nl-NL" altLang="nl-NL" sz="3200" u="none" dirty="0" smtClean="0">
                <a:solidFill>
                  <a:schemeClr val="bg1"/>
                </a:solidFill>
              </a:rPr>
              <a:t>De hel = ‘de tweede dood’</a:t>
            </a:r>
            <a:endParaRPr lang="nl-NL" altLang="nl-NL" sz="3200" dirty="0" smtClean="0"/>
          </a:p>
        </p:txBody>
      </p:sp>
      <mc:AlternateContent xmlns:mc="http://schemas.openxmlformats.org/markup-compatibility/2006" xmlns:a14="http://schemas.microsoft.com/office/drawing/2010/main">
        <mc:Choice Requires="a14">
          <p:sp>
            <p:nvSpPr>
              <p:cNvPr id="19459" name="Tijdelijke aanduiding voor inhoud 2"/>
              <p:cNvSpPr>
                <a:spLocks noGrp="1"/>
              </p:cNvSpPr>
              <p:nvPr>
                <p:ph idx="1"/>
              </p:nvPr>
            </p:nvSpPr>
            <p:spPr>
              <a:xfrm>
                <a:off x="251520" y="836613"/>
                <a:ext cx="8712968" cy="5472112"/>
              </a:xfrm>
            </p:spPr>
            <p:txBody>
              <a:bodyPr/>
              <a:lstStyle/>
              <a:p>
                <a:pPr marL="0" indent="0"/>
                <a:r>
                  <a:rPr lang="nl-NL" dirty="0" smtClean="0"/>
                  <a:t>Alleen in Openbaring: </a:t>
                </a:r>
                <a:r>
                  <a:rPr lang="nl-NL" altLang="nl-NL" u="none" dirty="0" smtClean="0">
                    <a:solidFill>
                      <a:schemeClr val="bg1"/>
                    </a:solidFill>
                  </a:rPr>
                  <a:t>= </a:t>
                </a:r>
                <a:r>
                  <a:rPr lang="nl-NL" dirty="0" smtClean="0"/>
                  <a:t>eindpunt zonder uitgang</a:t>
                </a:r>
                <a:br>
                  <a:rPr lang="nl-NL" dirty="0" smtClean="0"/>
                </a:br>
                <a:endParaRPr lang="nl-NL" altLang="nl-NL" dirty="0" smtClean="0"/>
              </a:p>
              <a:p>
                <a:pPr marL="0" indent="0"/>
                <a:r>
                  <a:rPr lang="nl-NL" dirty="0" smtClean="0"/>
                  <a:t>Gelukkig </a:t>
                </a:r>
                <a:r>
                  <a:rPr lang="nl-NL" dirty="0"/>
                  <a:t>en heilig zijn zij die deelhebben aan de </a:t>
                </a:r>
                <a:r>
                  <a:rPr lang="nl-NL" dirty="0" smtClean="0"/>
                  <a:t>eerste </a:t>
                </a:r>
                <a:r>
                  <a:rPr lang="nl-NL" dirty="0"/>
                  <a:t>opstanding. De tweede dood heeft geen macht over hen</a:t>
                </a:r>
                <a:r>
                  <a:rPr lang="nl-NL" dirty="0" smtClean="0"/>
                  <a:t>. Toen </a:t>
                </a:r>
                <a:r>
                  <a:rPr lang="nl-NL" dirty="0"/>
                  <a:t>werden de dood en het dodenrijk in de </a:t>
                </a:r>
                <a:r>
                  <a:rPr lang="nl-NL" dirty="0" smtClean="0"/>
                  <a:t>vuurpoel </a:t>
                </a:r>
                <a:r>
                  <a:rPr lang="nl-NL" dirty="0"/>
                  <a:t>gegooid. Dit is de tweede dood: de </a:t>
                </a:r>
                <a:r>
                  <a:rPr lang="nl-NL" dirty="0" smtClean="0"/>
                  <a:t>vuurpoel.		</a:t>
                </a:r>
                <a:r>
                  <a:rPr lang="nl-NL" sz="2400" dirty="0" smtClean="0"/>
                  <a:t>Openbaring 20 vers 6 + 14 </a:t>
                </a:r>
                <a14:m>
                  <m:oMath xmlns:m="http://schemas.openxmlformats.org/officeDocument/2006/math">
                    <m:r>
                      <a:rPr lang="nl-NL" sz="2400" i="1" smtClean="0">
                        <a:latin typeface="Cambria Math"/>
                        <a:ea typeface="Cambria Math"/>
                      </a:rPr>
                      <m:t>↑</m:t>
                    </m:r>
                    <m:r>
                      <a:rPr lang="nl-NL" sz="2400" b="0" i="1" smtClean="0">
                        <a:latin typeface="Cambria Math"/>
                        <a:ea typeface="Cambria Math"/>
                      </a:rPr>
                      <m:t> </m:t>
                    </m:r>
                  </m:oMath>
                </a14:m>
                <a:r>
                  <a:rPr lang="nl-NL" sz="2400" dirty="0" smtClean="0"/>
                  <a:t> 21 vers 8 </a:t>
                </a:r>
                <a14:m>
                  <m:oMath xmlns:m="http://schemas.openxmlformats.org/officeDocument/2006/math">
                    <m:r>
                      <a:rPr lang="nl-NL" sz="2400" i="1" smtClean="0">
                        <a:latin typeface="Cambria Math"/>
                        <a:ea typeface="Cambria Math"/>
                      </a:rPr>
                      <m:t>↓</m:t>
                    </m:r>
                  </m:oMath>
                </a14:m>
                <a:endParaRPr lang="nl-NL" sz="2400" dirty="0" smtClean="0"/>
              </a:p>
              <a:p>
                <a:pPr marL="0" indent="0"/>
                <a:r>
                  <a:rPr lang="nl-NL" dirty="0" smtClean="0"/>
                  <a:t>Maar </a:t>
                </a:r>
                <a:r>
                  <a:rPr lang="nl-NL" dirty="0"/>
                  <a:t>voor hen die laf en trouweloos zijn geweest, die zich hebben ingelaten met gruwelijke dingen, met moord, ontucht, toverij of afgodendienst, voor allen die de leugen hebben gediend: hun deel is de </a:t>
                </a:r>
                <a:r>
                  <a:rPr lang="nl-NL" dirty="0" err="1" smtClean="0"/>
                  <a:t>vuur-poel</a:t>
                </a:r>
                <a:r>
                  <a:rPr lang="nl-NL" dirty="0" smtClean="0"/>
                  <a:t> </a:t>
                </a:r>
                <a:r>
                  <a:rPr lang="nl-NL" dirty="0"/>
                  <a:t>met brandende zwavel, dat is de tweede dood</a:t>
                </a:r>
                <a:r>
                  <a:rPr lang="nl-NL" dirty="0" smtClean="0"/>
                  <a:t>.</a:t>
                </a:r>
              </a:p>
              <a:p>
                <a:endParaRPr lang="nl-NL" dirty="0" smtClean="0"/>
              </a:p>
              <a:p>
                <a:endParaRPr lang="nl-NL" dirty="0"/>
              </a:p>
              <a:p>
                <a:endParaRPr lang="nl-NL" dirty="0" smtClean="0"/>
              </a:p>
              <a:p>
                <a:endParaRPr lang="nl-NL" altLang="nl-NL" dirty="0" smtClean="0"/>
              </a:p>
            </p:txBody>
          </p:sp>
        </mc:Choice>
        <mc:Fallback xmlns="">
          <p:sp>
            <p:nvSpPr>
              <p:cNvPr id="19459" name="Tijdelijke aanduiding voor inhoud 2"/>
              <p:cNvSpPr>
                <a:spLocks noGrp="1" noRot="1" noChangeAspect="1" noMove="1" noResize="1" noEditPoints="1" noAdjustHandles="1" noChangeArrowheads="1" noChangeShapeType="1" noTextEdit="1"/>
              </p:cNvSpPr>
              <p:nvPr>
                <p:ph idx="1"/>
              </p:nvPr>
            </p:nvSpPr>
            <p:spPr>
              <a:xfrm>
                <a:off x="251520" y="836613"/>
                <a:ext cx="8712968" cy="5472112"/>
              </a:xfrm>
              <a:blipFill rotWithShape="1">
                <a:blip r:embed="rId2"/>
                <a:stretch>
                  <a:fillRect l="-1399" t="-1114" r="-2028" b="-6904"/>
                </a:stretch>
              </a:blipFill>
            </p:spPr>
            <p:txBody>
              <a:bodyPr/>
              <a:lstStyle/>
              <a:p>
                <a:r>
                  <a:rPr lang="nl-NL">
                    <a:noFill/>
                  </a:rPr>
                  <a:t> </a:t>
                </a:r>
              </a:p>
            </p:txBody>
          </p:sp>
        </mc:Fallback>
      </mc:AlternateContent>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a:xfrm>
            <a:off x="251520" y="115888"/>
            <a:ext cx="8712968" cy="633412"/>
          </a:xfrm>
        </p:spPr>
        <p:txBody>
          <a:bodyPr/>
          <a:lstStyle/>
          <a:p>
            <a:pPr marL="0" indent="0"/>
            <a:r>
              <a:rPr lang="nl-NL" altLang="nl-NL" sz="3000" u="none" dirty="0" smtClean="0"/>
              <a:t>Het boek van het leven = de deur naar de hemel</a:t>
            </a:r>
            <a:r>
              <a:rPr lang="nl-NL" altLang="nl-NL" u="none" dirty="0" smtClean="0"/>
              <a:t/>
            </a:r>
            <a:br>
              <a:rPr lang="nl-NL" altLang="nl-NL" u="none" dirty="0" smtClean="0"/>
            </a:br>
            <a:r>
              <a:rPr lang="nl-NL" altLang="nl-NL" u="none" dirty="0"/>
              <a:t/>
            </a:r>
            <a:br>
              <a:rPr lang="nl-NL" altLang="nl-NL" u="none" dirty="0"/>
            </a:br>
            <a:r>
              <a:rPr lang="nl-NL" altLang="nl-NL" u="none" dirty="0" smtClean="0"/>
              <a:t>In het boek van het leven </a:t>
            </a:r>
            <a:br>
              <a:rPr lang="nl-NL" altLang="nl-NL" u="none" dirty="0" smtClean="0"/>
            </a:br>
            <a:r>
              <a:rPr lang="nl-NL" altLang="nl-NL" u="none" dirty="0" smtClean="0"/>
              <a:t>heeft Jezus eigenhandig </a:t>
            </a:r>
            <a:br>
              <a:rPr lang="nl-NL" altLang="nl-NL" u="none" dirty="0" smtClean="0"/>
            </a:br>
            <a:r>
              <a:rPr lang="nl-NL" altLang="nl-NL" u="none" dirty="0" smtClean="0"/>
              <a:t>de namen van de </a:t>
            </a:r>
            <a:br>
              <a:rPr lang="nl-NL" altLang="nl-NL" u="none" dirty="0" smtClean="0"/>
            </a:br>
            <a:r>
              <a:rPr lang="nl-NL" altLang="nl-NL" u="none" dirty="0" smtClean="0"/>
              <a:t>gelovigen geschreven. </a:t>
            </a:r>
            <a:br>
              <a:rPr lang="nl-NL" altLang="nl-NL" u="none" dirty="0" smtClean="0"/>
            </a:br>
            <a:r>
              <a:rPr lang="nl-NL" altLang="nl-NL" u="none" dirty="0"/>
              <a:t/>
            </a:r>
            <a:br>
              <a:rPr lang="nl-NL" altLang="nl-NL" u="none" dirty="0"/>
            </a:br>
            <a:r>
              <a:rPr lang="nl-NL" altLang="nl-NL" u="none" dirty="0" smtClean="0"/>
              <a:t>Hij is voor hen aan het </a:t>
            </a:r>
            <a:br>
              <a:rPr lang="nl-NL" altLang="nl-NL" u="none" dirty="0" smtClean="0"/>
            </a:br>
            <a:r>
              <a:rPr lang="nl-NL" altLang="nl-NL" u="none" dirty="0" smtClean="0"/>
              <a:t>kruis in de hel geweest en </a:t>
            </a:r>
            <a:br>
              <a:rPr lang="nl-NL" altLang="nl-NL" u="none" dirty="0" smtClean="0"/>
            </a:br>
            <a:r>
              <a:rPr lang="nl-NL" altLang="nl-NL" u="none" dirty="0" smtClean="0"/>
              <a:t>heeft daar de volstrekte</a:t>
            </a:r>
            <a:br>
              <a:rPr lang="nl-NL" altLang="nl-NL" u="none" dirty="0" smtClean="0"/>
            </a:br>
            <a:r>
              <a:rPr lang="nl-NL" altLang="nl-NL" u="none" dirty="0" smtClean="0"/>
              <a:t>eenzaamheid van de God-</a:t>
            </a:r>
            <a:br>
              <a:rPr lang="nl-NL" altLang="nl-NL" u="none" dirty="0" smtClean="0"/>
            </a:br>
            <a:r>
              <a:rPr lang="nl-NL" altLang="nl-NL" u="none" dirty="0" smtClean="0"/>
              <a:t>verlatenheid ondergaan.</a:t>
            </a:r>
            <a:br>
              <a:rPr lang="nl-NL" altLang="nl-NL" u="none" dirty="0" smtClean="0"/>
            </a:br>
            <a:r>
              <a:rPr lang="nl-NL" altLang="nl-NL" u="none" dirty="0"/>
              <a:t/>
            </a:r>
            <a:br>
              <a:rPr lang="nl-NL" altLang="nl-NL" u="none" dirty="0"/>
            </a:br>
            <a:r>
              <a:rPr lang="nl-NL" altLang="nl-NL" u="none" dirty="0" smtClean="0"/>
              <a:t>Wie in geloof op Jezus ziet,</a:t>
            </a:r>
            <a:br>
              <a:rPr lang="nl-NL" altLang="nl-NL" u="none" dirty="0" smtClean="0"/>
            </a:br>
            <a:r>
              <a:rPr lang="nl-NL" altLang="nl-NL" u="none" dirty="0" smtClean="0"/>
              <a:t>die vreest voor dood en helle niet.</a:t>
            </a:r>
          </a:p>
        </p:txBody>
      </p:sp>
      <p:pic>
        <p:nvPicPr>
          <p:cNvPr id="3" name="Tijdelijke aanduiding voor inhoud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3443" y="1052736"/>
            <a:ext cx="4380274" cy="3960440"/>
          </a:xfrm>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1448</TotalTime>
  <Words>198</Words>
  <Application>Microsoft Office PowerPoint</Application>
  <PresentationFormat>Diavoorstelling (4:3)</PresentationFormat>
  <Paragraphs>28</Paragraphs>
  <Slides>13</Slides>
  <Notes>0</Notes>
  <HiddenSlides>0</HiddenSlides>
  <MMClips>0</MMClips>
  <ScaleCrop>false</ScaleCrop>
  <HeadingPairs>
    <vt:vector size="8" baseType="variant">
      <vt:variant>
        <vt:lpstr>Gebruikte lettertypen</vt:lpstr>
      </vt:variant>
      <vt:variant>
        <vt:i4>4</vt:i4>
      </vt:variant>
      <vt:variant>
        <vt:lpstr>Thema</vt:lpstr>
      </vt:variant>
      <vt:variant>
        <vt:i4>2</vt:i4>
      </vt:variant>
      <vt:variant>
        <vt:lpstr>Ingesloten OLE-bronprogramma's</vt:lpstr>
      </vt:variant>
      <vt:variant>
        <vt:i4>1</vt:i4>
      </vt:variant>
      <vt:variant>
        <vt:lpstr>Diatitels</vt:lpstr>
      </vt:variant>
      <vt:variant>
        <vt:i4>13</vt:i4>
      </vt:variant>
    </vt:vector>
  </HeadingPairs>
  <TitlesOfParts>
    <vt:vector size="20" baseType="lpstr">
      <vt:lpstr>Arial</vt:lpstr>
      <vt:lpstr>Cambria Math</vt:lpstr>
      <vt:lpstr>Berlin Sans FB</vt:lpstr>
      <vt:lpstr>Tahoma</vt:lpstr>
      <vt:lpstr>SjabloonPresentatie_v3 0</vt:lpstr>
      <vt:lpstr>1_Tekstmodel</vt:lpstr>
      <vt:lpstr>Microsoft Excel-grafiek</vt:lpstr>
      <vt:lpstr> </vt:lpstr>
      <vt:lpstr>Wie gelooft er nog in de hemel?</vt:lpstr>
      <vt:lpstr>Wie gelooft er nog in de hel?</vt:lpstr>
      <vt:lpstr>OM EVEN OVER NA TE DENKEN</vt:lpstr>
      <vt:lpstr>PowerPoint-presentatie</vt:lpstr>
      <vt:lpstr>Dal van Ben-Hinnom = Ge-hinnom = Gehenna             Vuilstortplaats van heel Jeruzalem, waar het vuur niet uitdooft en de wormen blijven knagen</vt:lpstr>
      <vt:lpstr>JESAJA 66 vers 22 t/m 24</vt:lpstr>
      <vt:lpstr>MARKUS 9 vers 43 t/m 48</vt:lpstr>
      <vt:lpstr>MARKUS 9 vers 43 t/m 48</vt:lpstr>
      <vt:lpstr>De hel = ‘de poel van vuur en zwavel’</vt:lpstr>
      <vt:lpstr>De hel = ‘de uiterste / buitenste duisternis’</vt:lpstr>
      <vt:lpstr>De hel = ‘de tweede dood’</vt:lpstr>
      <vt:lpstr>Het boek van het leven = de deur naar de hemel  In het boek van het leven  heeft Jezus eigenhandig  de namen van de  gelovigen geschreven.   Hij is voor hen aan het  kruis in de hel geweest en  heeft daar de volstrekte eenzaamheid van de God- verlatenheid ondergaan.  Wie in geloof op Jezus ziet, die vreest voor dood en helle niet.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83</cp:revision>
  <dcterms:created xsi:type="dcterms:W3CDTF">2010-04-24T18:41:21Z</dcterms:created>
  <dcterms:modified xsi:type="dcterms:W3CDTF">2014-05-10T20:15:30Z</dcterms:modified>
</cp:coreProperties>
</file>