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6"/>
  </p:notesMasterIdLst>
  <p:handoutMasterIdLst>
    <p:handoutMasterId r:id="rId17"/>
  </p:handoutMasterIdLst>
  <p:sldIdLst>
    <p:sldId id="675" r:id="rId3"/>
    <p:sldId id="676" r:id="rId4"/>
    <p:sldId id="679" r:id="rId5"/>
    <p:sldId id="677" r:id="rId6"/>
    <p:sldId id="670" r:id="rId7"/>
    <p:sldId id="680" r:id="rId8"/>
    <p:sldId id="678" r:id="rId9"/>
    <p:sldId id="681" r:id="rId10"/>
    <p:sldId id="682" r:id="rId11"/>
    <p:sldId id="683" r:id="rId12"/>
    <p:sldId id="671" r:id="rId13"/>
    <p:sldId id="684" r:id="rId14"/>
    <p:sldId id="685" r:id="rId15"/>
  </p:sldIdLst>
  <p:sldSz cx="9144000" cy="6858000" type="screen4x3"/>
  <p:notesSz cx="6858000" cy="9144000"/>
  <p:embeddedFontLst>
    <p:embeddedFont>
      <p:font typeface="Tahoma" panose="020B0604030504040204" pitchFamily="34" charset="0"/>
      <p:regular r:id="rId18"/>
      <p:bold r:id="rId19"/>
    </p:embeddedFont>
    <p:embeddedFont>
      <p:font typeface="Berlin Sans FB" panose="020E0602020502020306" pitchFamily="34" charset="0"/>
      <p:regular r:id="rId20"/>
      <p:bold r:id="rId21"/>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ED8009"/>
    <a:srgbClr val="FF9900"/>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66" d="100"/>
          <a:sy n="66" d="100"/>
        </p:scale>
        <p:origin x="-132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2</a:t>
            </a:fld>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3</a:t>
            </a:fld>
            <a:endParaRPr lang="nl-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4</a:t>
            </a:fld>
            <a:endParaRPr lang="nl-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5</a:t>
            </a:fld>
            <a:endParaRPr lang="nl-N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6</a:t>
            </a:fld>
            <a:endParaRPr lang="nl-N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7</a:t>
            </a:fld>
            <a:endParaRPr lang="nl-N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8</a:t>
            </a:fld>
            <a:endParaRPr lang="nl-N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9</a:t>
            </a:fld>
            <a:endParaRPr lang="nl-N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10</a:t>
            </a:fld>
            <a:endParaRPr lang="nl-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11</a:t>
            </a:fld>
            <a:endParaRPr lang="nl-N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12</a:t>
            </a:fld>
            <a:endParaRPr lang="nl-N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13</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Titel 4"/>
          <p:cNvSpPr>
            <a:spLocks noGrp="1"/>
          </p:cNvSpPr>
          <p:nvPr>
            <p:ph type="title"/>
          </p:nvPr>
        </p:nvSpPr>
        <p:spPr>
          <a:xfrm>
            <a:off x="468312" y="-243408"/>
            <a:ext cx="8856215" cy="2592288"/>
          </a:xfrm>
          <a:solidFill>
            <a:schemeClr val="accent3"/>
          </a:solidFill>
        </p:spPr>
        <p:txBody>
          <a:bodyPr/>
          <a:lstStyle/>
          <a:p>
            <a:endParaRPr lang="nl-NL" sz="3600"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0" y="-243408"/>
            <a:ext cx="7253541" cy="10263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inhoud 2"/>
          <p:cNvSpPr>
            <a:spLocks noGrp="1"/>
          </p:cNvSpPr>
          <p:nvPr>
            <p:ph idx="1"/>
          </p:nvPr>
        </p:nvSpPr>
        <p:spPr>
          <a:xfrm>
            <a:off x="4499993" y="2132856"/>
            <a:ext cx="4644008" cy="4725144"/>
          </a:xfrm>
          <a:solidFill>
            <a:schemeClr val="accent3"/>
          </a:solidFill>
        </p:spPr>
        <p:txBody>
          <a:bodyPr/>
          <a:lstStyle/>
          <a:p>
            <a:endParaRPr lang="nl-NL" sz="3200" u="sng" dirty="0">
              <a:solidFill>
                <a:srgbClr val="FF9933"/>
              </a:solidFill>
            </a:endParaRPr>
          </a:p>
          <a:p>
            <a:r>
              <a:rPr lang="nl-NL" sz="6600" dirty="0">
                <a:solidFill>
                  <a:srgbClr val="FF9933"/>
                </a:solidFill>
              </a:rPr>
              <a:t>Hoe ver </a:t>
            </a:r>
          </a:p>
          <a:p>
            <a:r>
              <a:rPr lang="nl-NL" sz="6600" dirty="0">
                <a:solidFill>
                  <a:srgbClr val="FF9933"/>
                </a:solidFill>
              </a:rPr>
              <a:t>kijk </a:t>
            </a:r>
            <a:r>
              <a:rPr lang="nl-NL" sz="6600" dirty="0" smtClean="0">
                <a:solidFill>
                  <a:srgbClr val="FF9933"/>
                </a:solidFill>
              </a:rPr>
              <a:t>jij echt </a:t>
            </a:r>
            <a:endParaRPr lang="nl-NL" sz="6600" dirty="0">
              <a:solidFill>
                <a:srgbClr val="FF9933"/>
              </a:solidFill>
            </a:endParaRPr>
          </a:p>
          <a:p>
            <a:r>
              <a:rPr lang="nl-NL" sz="6600" dirty="0">
                <a:solidFill>
                  <a:srgbClr val="FF9933"/>
                </a:solidFill>
              </a:rPr>
              <a:t>vooruit?</a:t>
            </a:r>
          </a:p>
        </p:txBody>
      </p:sp>
    </p:spTree>
    <p:extLst>
      <p:ext uri="{BB962C8B-B14F-4D97-AF65-F5344CB8AC3E}">
        <p14:creationId xmlns:p14="http://schemas.microsoft.com/office/powerpoint/2010/main" val="2943738083"/>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Titel 4"/>
          <p:cNvSpPr>
            <a:spLocks noGrp="1"/>
          </p:cNvSpPr>
          <p:nvPr>
            <p:ph type="title"/>
          </p:nvPr>
        </p:nvSpPr>
        <p:spPr>
          <a:xfrm>
            <a:off x="468312" y="-243408"/>
            <a:ext cx="8856215" cy="2880320"/>
          </a:xfrm>
          <a:solidFill>
            <a:schemeClr val="accent3"/>
          </a:solidFill>
        </p:spPr>
        <p:txBody>
          <a:bodyPr/>
          <a:lstStyle/>
          <a:p>
            <a:endParaRPr lang="nl-NL" sz="3600"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0" y="-243408"/>
            <a:ext cx="7253541" cy="10263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inhoud 2"/>
          <p:cNvSpPr>
            <a:spLocks noGrp="1"/>
          </p:cNvSpPr>
          <p:nvPr>
            <p:ph idx="1"/>
          </p:nvPr>
        </p:nvSpPr>
        <p:spPr>
          <a:xfrm>
            <a:off x="3851920" y="2420888"/>
            <a:ext cx="5292081" cy="4437112"/>
          </a:xfrm>
          <a:solidFill>
            <a:schemeClr val="accent3"/>
          </a:solidFill>
        </p:spPr>
        <p:txBody>
          <a:bodyPr/>
          <a:lstStyle/>
          <a:p>
            <a:endParaRPr lang="nl-NL" sz="3200" u="sng" dirty="0">
              <a:solidFill>
                <a:srgbClr val="FF9933"/>
              </a:solidFill>
            </a:endParaRPr>
          </a:p>
          <a:p>
            <a:pPr>
              <a:lnSpc>
                <a:spcPct val="150000"/>
              </a:lnSpc>
            </a:pPr>
            <a:r>
              <a:rPr lang="nl-NL" sz="3200" u="sng" dirty="0" smtClean="0">
                <a:solidFill>
                  <a:srgbClr val="FF9933"/>
                </a:solidFill>
              </a:rPr>
              <a:t>Thema</a:t>
            </a:r>
            <a:r>
              <a:rPr lang="nl-NL" sz="3200" dirty="0">
                <a:solidFill>
                  <a:srgbClr val="FF9933"/>
                </a:solidFill>
              </a:rPr>
              <a:t>: </a:t>
            </a:r>
            <a:r>
              <a:rPr lang="nl-NL" sz="3200" b="1" dirty="0">
                <a:solidFill>
                  <a:srgbClr val="FF9933"/>
                </a:solidFill>
              </a:rPr>
              <a:t>Blijvende rust</a:t>
            </a:r>
            <a:endParaRPr lang="nl-NL" sz="3200" dirty="0">
              <a:solidFill>
                <a:srgbClr val="FF9933"/>
              </a:solidFill>
            </a:endParaRPr>
          </a:p>
          <a:p>
            <a:pPr>
              <a:lnSpc>
                <a:spcPct val="150000"/>
              </a:lnSpc>
            </a:pPr>
            <a:r>
              <a:rPr lang="nl-NL" sz="3200" dirty="0">
                <a:solidFill>
                  <a:srgbClr val="FF9933"/>
                </a:solidFill>
              </a:rPr>
              <a:t>1) Wat houdt die rust in?</a:t>
            </a:r>
          </a:p>
          <a:p>
            <a:pPr>
              <a:lnSpc>
                <a:spcPct val="150000"/>
              </a:lnSpc>
            </a:pPr>
            <a:r>
              <a:rPr lang="nl-NL" sz="3200" dirty="0">
                <a:solidFill>
                  <a:srgbClr val="FF9933"/>
                </a:solidFill>
              </a:rPr>
              <a:t>2) Voor wie is die </a:t>
            </a:r>
            <a:r>
              <a:rPr lang="nl-NL" sz="3200" dirty="0" smtClean="0">
                <a:solidFill>
                  <a:srgbClr val="FF9933"/>
                </a:solidFill>
              </a:rPr>
              <a:t>rust?</a:t>
            </a:r>
            <a:endParaRPr lang="nl-NL" sz="3200" dirty="0">
              <a:solidFill>
                <a:srgbClr val="FF9933"/>
              </a:solidFill>
            </a:endParaRPr>
          </a:p>
          <a:p>
            <a:pPr>
              <a:lnSpc>
                <a:spcPct val="150000"/>
              </a:lnSpc>
            </a:pPr>
            <a:r>
              <a:rPr lang="nl-NL" sz="3200" dirty="0">
                <a:solidFill>
                  <a:srgbClr val="FF9933"/>
                </a:solidFill>
              </a:rPr>
              <a:t>3) Hoe bereik je die rust?</a:t>
            </a:r>
          </a:p>
          <a:p>
            <a:endParaRPr lang="nl-NL" sz="3200" dirty="0">
              <a:solidFill>
                <a:srgbClr val="FF9933"/>
              </a:solidFill>
            </a:endParaRPr>
          </a:p>
        </p:txBody>
      </p:sp>
    </p:spTree>
    <p:extLst>
      <p:ext uri="{BB962C8B-B14F-4D97-AF65-F5344CB8AC3E}">
        <p14:creationId xmlns:p14="http://schemas.microsoft.com/office/powerpoint/2010/main" val="2689133021"/>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el 4"/>
          <p:cNvSpPr>
            <a:spLocks noGrp="1"/>
          </p:cNvSpPr>
          <p:nvPr>
            <p:ph type="title"/>
          </p:nvPr>
        </p:nvSpPr>
        <p:spPr/>
        <p:txBody>
          <a:bodyPr/>
          <a:lstStyle/>
          <a:p>
            <a:endParaRPr lang="nl-NL" sz="3600" smtClean="0"/>
          </a:p>
        </p:txBody>
      </p:sp>
      <p:sp>
        <p:nvSpPr>
          <p:cNvPr id="3" name="Tijdelijke aanduiding voor inhoud 2"/>
          <p:cNvSpPr>
            <a:spLocks noGrp="1"/>
          </p:cNvSpPr>
          <p:nvPr>
            <p:ph idx="1"/>
          </p:nvPr>
        </p:nvSpPr>
        <p:spPr>
          <a:xfrm>
            <a:off x="467544" y="476672"/>
            <a:ext cx="8352928" cy="6120680"/>
          </a:xfrm>
        </p:spPr>
        <p:txBody>
          <a:bodyPr/>
          <a:lstStyle/>
          <a:p>
            <a:pPr marL="0" indent="0"/>
            <a:r>
              <a:rPr lang="nl-NL" sz="3200" dirty="0"/>
              <a:t>“Zo waar </a:t>
            </a:r>
            <a:r>
              <a:rPr lang="nl-NL" sz="3200" dirty="0" smtClean="0"/>
              <a:t>Ik </a:t>
            </a:r>
            <a:r>
              <a:rPr lang="nl-NL" sz="3200" dirty="0"/>
              <a:t>leef en de hele aarde vervuld is van de majesteit van de HEER, niemand van degenen die mijn majesteit gezien hebben en de wonderen die </a:t>
            </a:r>
            <a:r>
              <a:rPr lang="nl-NL" sz="3200" dirty="0" smtClean="0"/>
              <a:t>Ik </a:t>
            </a:r>
            <a:r>
              <a:rPr lang="nl-NL" sz="3200" dirty="0"/>
              <a:t>in Egypte en in de woestijn heb verricht, en die </a:t>
            </a:r>
            <a:r>
              <a:rPr lang="nl-NL" sz="3200" dirty="0" smtClean="0"/>
              <a:t>Mij </a:t>
            </a:r>
            <a:r>
              <a:rPr lang="nl-NL" sz="3200" dirty="0"/>
              <a:t>nu al tien keer op de proef gesteld hebben door </a:t>
            </a:r>
            <a:r>
              <a:rPr lang="nl-NL" sz="3200" dirty="0" smtClean="0"/>
              <a:t>Mij </a:t>
            </a:r>
            <a:r>
              <a:rPr lang="nl-NL" sz="3200" dirty="0"/>
              <a:t>niet te gehoorzamen, zal het land zien dat ik hun voorouders onder ede heb beloofd. Niemand van hen die mij hebben afgewezen krijgt het te zien</a:t>
            </a:r>
            <a:r>
              <a:rPr lang="nl-NL" sz="3200" dirty="0" smtClean="0"/>
              <a:t>.”</a:t>
            </a:r>
          </a:p>
          <a:p>
            <a:pPr marL="0" indent="0"/>
            <a:r>
              <a:rPr lang="nl-NL" sz="2400" dirty="0" smtClean="0"/>
              <a:t>Numeri 14 vers 21 - 23</a:t>
            </a:r>
            <a:endParaRPr lang="nl-NL" sz="2400" dirty="0"/>
          </a:p>
        </p:txBody>
      </p:sp>
    </p:spTree>
    <p:extLst>
      <p:ext uri="{BB962C8B-B14F-4D97-AF65-F5344CB8AC3E}">
        <p14:creationId xmlns:p14="http://schemas.microsoft.com/office/powerpoint/2010/main" val="1127642512"/>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Titel 4"/>
          <p:cNvSpPr>
            <a:spLocks noGrp="1"/>
          </p:cNvSpPr>
          <p:nvPr>
            <p:ph type="title"/>
          </p:nvPr>
        </p:nvSpPr>
        <p:spPr>
          <a:xfrm>
            <a:off x="468312" y="-243408"/>
            <a:ext cx="8856215" cy="2880320"/>
          </a:xfrm>
          <a:solidFill>
            <a:schemeClr val="accent3"/>
          </a:solidFill>
        </p:spPr>
        <p:txBody>
          <a:bodyPr/>
          <a:lstStyle/>
          <a:p>
            <a:endParaRPr lang="nl-NL" sz="3600"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0" y="-243408"/>
            <a:ext cx="7253541" cy="10263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inhoud 2"/>
          <p:cNvSpPr>
            <a:spLocks noGrp="1"/>
          </p:cNvSpPr>
          <p:nvPr>
            <p:ph idx="1"/>
          </p:nvPr>
        </p:nvSpPr>
        <p:spPr>
          <a:xfrm>
            <a:off x="3851920" y="2132856"/>
            <a:ext cx="5292081" cy="4725144"/>
          </a:xfrm>
          <a:solidFill>
            <a:schemeClr val="accent3"/>
          </a:solidFill>
        </p:spPr>
        <p:txBody>
          <a:bodyPr/>
          <a:lstStyle/>
          <a:p>
            <a:pPr marL="0" indent="0">
              <a:lnSpc>
                <a:spcPct val="150000"/>
              </a:lnSpc>
            </a:pPr>
            <a:r>
              <a:rPr lang="nl-NL" sz="3200" dirty="0" smtClean="0">
                <a:solidFill>
                  <a:srgbClr val="FF9933"/>
                </a:solidFill>
              </a:rPr>
              <a:t>God zet een stip </a:t>
            </a:r>
          </a:p>
          <a:p>
            <a:pPr marL="0" indent="0">
              <a:lnSpc>
                <a:spcPct val="150000"/>
              </a:lnSpc>
            </a:pPr>
            <a:r>
              <a:rPr lang="nl-NL" sz="3200" dirty="0" smtClean="0">
                <a:solidFill>
                  <a:srgbClr val="FF9933"/>
                </a:solidFill>
              </a:rPr>
              <a:t>op de horizon en </a:t>
            </a:r>
          </a:p>
          <a:p>
            <a:pPr marL="0" indent="0">
              <a:lnSpc>
                <a:spcPct val="150000"/>
              </a:lnSpc>
            </a:pPr>
            <a:r>
              <a:rPr lang="nl-NL" sz="3200" dirty="0" smtClean="0">
                <a:solidFill>
                  <a:srgbClr val="FF9933"/>
                </a:solidFill>
              </a:rPr>
              <a:t>geeft drie voorproefjes</a:t>
            </a:r>
            <a:endParaRPr lang="nl-NL" sz="3200" dirty="0">
              <a:solidFill>
                <a:srgbClr val="FF9933"/>
              </a:solidFill>
            </a:endParaRPr>
          </a:p>
          <a:p>
            <a:pPr marL="457200" indent="-457200">
              <a:lnSpc>
                <a:spcPct val="150000"/>
              </a:lnSpc>
              <a:buFont typeface="Wingdings" panose="05000000000000000000" pitchFamily="2" charset="2"/>
              <a:buChar char="Ø"/>
            </a:pPr>
            <a:r>
              <a:rPr lang="nl-NL" sz="3200" dirty="0" smtClean="0">
                <a:solidFill>
                  <a:srgbClr val="FF9933"/>
                </a:solidFill>
              </a:rPr>
              <a:t>Het beloofde land</a:t>
            </a:r>
          </a:p>
          <a:p>
            <a:pPr marL="457200" indent="-457200">
              <a:lnSpc>
                <a:spcPct val="150000"/>
              </a:lnSpc>
              <a:buFont typeface="Wingdings" panose="05000000000000000000" pitchFamily="2" charset="2"/>
              <a:buChar char="Ø"/>
            </a:pPr>
            <a:r>
              <a:rPr lang="nl-NL" sz="3200" dirty="0" smtClean="0">
                <a:solidFill>
                  <a:srgbClr val="FF9933"/>
                </a:solidFill>
              </a:rPr>
              <a:t>David &amp; Salomo</a:t>
            </a:r>
          </a:p>
          <a:p>
            <a:pPr marL="457200" indent="-457200">
              <a:lnSpc>
                <a:spcPct val="150000"/>
              </a:lnSpc>
              <a:buFont typeface="Wingdings" panose="05000000000000000000" pitchFamily="2" charset="2"/>
              <a:buChar char="Ø"/>
            </a:pPr>
            <a:r>
              <a:rPr lang="nl-NL" sz="3200" dirty="0" smtClean="0">
                <a:solidFill>
                  <a:srgbClr val="FF9933"/>
                </a:solidFill>
              </a:rPr>
              <a:t>Zondag als rustdag</a:t>
            </a:r>
            <a:endParaRPr lang="nl-NL" sz="3200" dirty="0">
              <a:solidFill>
                <a:srgbClr val="FF9933"/>
              </a:solidFill>
            </a:endParaRPr>
          </a:p>
          <a:p>
            <a:endParaRPr lang="nl-NL" sz="3200" dirty="0">
              <a:solidFill>
                <a:srgbClr val="FF9933"/>
              </a:solidFill>
            </a:endParaRPr>
          </a:p>
        </p:txBody>
      </p:sp>
    </p:spTree>
    <p:extLst>
      <p:ext uri="{BB962C8B-B14F-4D97-AF65-F5344CB8AC3E}">
        <p14:creationId xmlns:p14="http://schemas.microsoft.com/office/powerpoint/2010/main" val="2269555921"/>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260648"/>
            <a:ext cx="8352928" cy="6048076"/>
          </a:xfrm>
        </p:spPr>
        <p:txBody>
          <a:bodyPr/>
          <a:lstStyle/>
          <a:p>
            <a:r>
              <a:rPr lang="nl-NL" sz="3600" u="sng" dirty="0" smtClean="0"/>
              <a:t>Hebreeën 4</a:t>
            </a:r>
          </a:p>
          <a:p>
            <a:pPr marL="0" indent="0"/>
            <a:r>
              <a:rPr lang="nl-NL" sz="3600" dirty="0" smtClean="0"/>
              <a:t>1a	De </a:t>
            </a:r>
            <a:r>
              <a:rPr lang="nl-NL" sz="3600" dirty="0"/>
              <a:t>belofte om binnen te gaan in Gods rust </a:t>
            </a:r>
            <a:r>
              <a:rPr lang="nl-NL" sz="3600" dirty="0" smtClean="0"/>
              <a:t>is nog </a:t>
            </a:r>
            <a:r>
              <a:rPr lang="nl-NL" sz="3600" dirty="0"/>
              <a:t>steeds </a:t>
            </a:r>
            <a:r>
              <a:rPr lang="nl-NL" sz="3600" dirty="0" smtClean="0"/>
              <a:t>van kracht. </a:t>
            </a:r>
          </a:p>
          <a:p>
            <a:pPr marL="0" indent="0"/>
            <a:endParaRPr lang="nl-NL" sz="3600" dirty="0" smtClean="0"/>
          </a:p>
          <a:p>
            <a:pPr marL="0" indent="0"/>
            <a:r>
              <a:rPr lang="nl-NL" sz="3600" dirty="0" smtClean="0"/>
              <a:t>3a	Omdat </a:t>
            </a:r>
            <a:r>
              <a:rPr lang="nl-NL" sz="3600" dirty="0"/>
              <a:t>wij geloven, gaan we binnen in die rust</a:t>
            </a:r>
            <a:r>
              <a:rPr lang="nl-NL" sz="3600" dirty="0" smtClean="0"/>
              <a:t>.</a:t>
            </a:r>
          </a:p>
          <a:p>
            <a:pPr marL="0" indent="0"/>
            <a:endParaRPr lang="nl-NL" sz="3600" dirty="0" smtClean="0"/>
          </a:p>
          <a:p>
            <a:pPr marL="0" indent="0"/>
            <a:r>
              <a:rPr lang="nl-NL" sz="3600" dirty="0" smtClean="0"/>
              <a:t>10	En </a:t>
            </a:r>
            <a:r>
              <a:rPr lang="nl-NL" sz="3600" dirty="0"/>
              <a:t>wie is binnengegaan in zijn rust, </a:t>
            </a:r>
            <a:r>
              <a:rPr lang="nl-NL" sz="3600" dirty="0" smtClean="0"/>
              <a:t>vindt </a:t>
            </a:r>
            <a:r>
              <a:rPr lang="nl-NL" sz="3600" dirty="0"/>
              <a:t>rust na zijn werk, zoals God na het </a:t>
            </a:r>
            <a:r>
              <a:rPr lang="nl-NL" sz="3600" dirty="0" smtClean="0"/>
              <a:t>zijne.</a:t>
            </a:r>
            <a:endParaRPr lang="nl-NL" sz="3600" dirty="0"/>
          </a:p>
          <a:p>
            <a:endParaRPr lang="nl-NL" sz="3600" dirty="0"/>
          </a:p>
        </p:txBody>
      </p:sp>
    </p:spTree>
    <p:extLst>
      <p:ext uri="{BB962C8B-B14F-4D97-AF65-F5344CB8AC3E}">
        <p14:creationId xmlns:p14="http://schemas.microsoft.com/office/powerpoint/2010/main" val="2044923721"/>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260648"/>
            <a:ext cx="8352928" cy="6048076"/>
          </a:xfrm>
        </p:spPr>
        <p:txBody>
          <a:bodyPr/>
          <a:lstStyle/>
          <a:p>
            <a:pPr marL="0" indent="0">
              <a:lnSpc>
                <a:spcPct val="150000"/>
              </a:lnSpc>
            </a:pPr>
            <a:r>
              <a:rPr lang="nl-NL" sz="3600" dirty="0"/>
              <a:t>Ik hoorde een stem uit de hemel zeggen: Schrijf op: “</a:t>
            </a:r>
            <a:r>
              <a:rPr lang="nl-NL" sz="3600" dirty="0" smtClean="0"/>
              <a:t>Gelukkig </a:t>
            </a:r>
            <a:r>
              <a:rPr lang="nl-NL" sz="3600" dirty="0"/>
              <a:t>zijn zij die vanaf in verbondenheid met de Heer sterven.” En de Geest beaamt: “Zij mogen uit rusten van inspanningen, want hun daden vergezellen hen / hun werken volgen hen na.” </a:t>
            </a:r>
            <a:r>
              <a:rPr lang="nl-NL" sz="3600" dirty="0" smtClean="0"/>
              <a:t> </a:t>
            </a:r>
            <a:r>
              <a:rPr lang="nl-NL" sz="2400" dirty="0" smtClean="0"/>
              <a:t>Openbaring 14 vers 13</a:t>
            </a:r>
            <a:endParaRPr lang="nl-NL" sz="3600" dirty="0"/>
          </a:p>
          <a:p>
            <a:endParaRPr lang="nl-NL" sz="3600" dirty="0"/>
          </a:p>
        </p:txBody>
      </p:sp>
    </p:spTree>
    <p:extLst>
      <p:ext uri="{BB962C8B-B14F-4D97-AF65-F5344CB8AC3E}">
        <p14:creationId xmlns:p14="http://schemas.microsoft.com/office/powerpoint/2010/main" val="78749749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Titel 4"/>
          <p:cNvSpPr>
            <a:spLocks noGrp="1"/>
          </p:cNvSpPr>
          <p:nvPr>
            <p:ph type="title"/>
          </p:nvPr>
        </p:nvSpPr>
        <p:spPr>
          <a:xfrm>
            <a:off x="468312" y="-243408"/>
            <a:ext cx="8856215" cy="2880320"/>
          </a:xfrm>
          <a:solidFill>
            <a:schemeClr val="accent3"/>
          </a:solidFill>
        </p:spPr>
        <p:txBody>
          <a:bodyPr/>
          <a:lstStyle/>
          <a:p>
            <a:endParaRPr lang="nl-NL" sz="3600"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0" y="-243408"/>
            <a:ext cx="7253541" cy="10263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inhoud 2"/>
          <p:cNvSpPr>
            <a:spLocks noGrp="1"/>
          </p:cNvSpPr>
          <p:nvPr>
            <p:ph idx="1"/>
          </p:nvPr>
        </p:nvSpPr>
        <p:spPr>
          <a:xfrm>
            <a:off x="3851920" y="2420888"/>
            <a:ext cx="5292081" cy="4437112"/>
          </a:xfrm>
          <a:solidFill>
            <a:schemeClr val="accent3"/>
          </a:solidFill>
        </p:spPr>
        <p:txBody>
          <a:bodyPr/>
          <a:lstStyle/>
          <a:p>
            <a:endParaRPr lang="nl-NL" sz="3200" u="sng" dirty="0">
              <a:solidFill>
                <a:srgbClr val="FF9933"/>
              </a:solidFill>
            </a:endParaRPr>
          </a:p>
          <a:p>
            <a:pPr>
              <a:lnSpc>
                <a:spcPct val="150000"/>
              </a:lnSpc>
            </a:pPr>
            <a:r>
              <a:rPr lang="nl-NL" sz="3200" u="sng" dirty="0" smtClean="0">
                <a:solidFill>
                  <a:srgbClr val="FF9933"/>
                </a:solidFill>
              </a:rPr>
              <a:t>Thema</a:t>
            </a:r>
            <a:r>
              <a:rPr lang="nl-NL" sz="3200" dirty="0">
                <a:solidFill>
                  <a:srgbClr val="FF9933"/>
                </a:solidFill>
              </a:rPr>
              <a:t>: </a:t>
            </a:r>
            <a:r>
              <a:rPr lang="nl-NL" sz="3200" b="1" dirty="0">
                <a:solidFill>
                  <a:srgbClr val="FF9933"/>
                </a:solidFill>
              </a:rPr>
              <a:t>Blijvende rust</a:t>
            </a:r>
            <a:endParaRPr lang="nl-NL" sz="3200" dirty="0">
              <a:solidFill>
                <a:srgbClr val="FF9933"/>
              </a:solidFill>
            </a:endParaRPr>
          </a:p>
          <a:p>
            <a:pPr>
              <a:lnSpc>
                <a:spcPct val="150000"/>
              </a:lnSpc>
            </a:pPr>
            <a:r>
              <a:rPr lang="nl-NL" sz="3200" dirty="0">
                <a:solidFill>
                  <a:srgbClr val="FF9933"/>
                </a:solidFill>
              </a:rPr>
              <a:t>1) Wat houdt die rust in?</a:t>
            </a:r>
          </a:p>
          <a:p>
            <a:pPr>
              <a:lnSpc>
                <a:spcPct val="150000"/>
              </a:lnSpc>
            </a:pPr>
            <a:r>
              <a:rPr lang="nl-NL" sz="3200" dirty="0">
                <a:solidFill>
                  <a:srgbClr val="FF9933"/>
                </a:solidFill>
              </a:rPr>
              <a:t>2) Voor wie is die </a:t>
            </a:r>
            <a:r>
              <a:rPr lang="nl-NL" sz="3200" dirty="0" smtClean="0">
                <a:solidFill>
                  <a:srgbClr val="FF9933"/>
                </a:solidFill>
              </a:rPr>
              <a:t>rust?</a:t>
            </a:r>
            <a:endParaRPr lang="nl-NL" sz="3200" dirty="0">
              <a:solidFill>
                <a:srgbClr val="FF9933"/>
              </a:solidFill>
            </a:endParaRPr>
          </a:p>
          <a:p>
            <a:pPr>
              <a:lnSpc>
                <a:spcPct val="150000"/>
              </a:lnSpc>
            </a:pPr>
            <a:r>
              <a:rPr lang="nl-NL" sz="3200" dirty="0">
                <a:solidFill>
                  <a:srgbClr val="FF9933"/>
                </a:solidFill>
              </a:rPr>
              <a:t>3) Hoe bereik je die rust?</a:t>
            </a:r>
          </a:p>
          <a:p>
            <a:endParaRPr lang="nl-NL" sz="3200" dirty="0">
              <a:solidFill>
                <a:srgbClr val="FF9933"/>
              </a:solidFill>
            </a:endParaRPr>
          </a:p>
        </p:txBody>
      </p:sp>
    </p:spTree>
    <p:extLst>
      <p:ext uri="{BB962C8B-B14F-4D97-AF65-F5344CB8AC3E}">
        <p14:creationId xmlns:p14="http://schemas.microsoft.com/office/powerpoint/2010/main" val="177356122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260648"/>
            <a:ext cx="8496944" cy="6048076"/>
          </a:xfrm>
        </p:spPr>
        <p:txBody>
          <a:bodyPr/>
          <a:lstStyle/>
          <a:p>
            <a:pPr marL="0" indent="0"/>
            <a:r>
              <a:rPr lang="nl-NL" sz="3200" u="sng" dirty="0" smtClean="0"/>
              <a:t>Hebreeën 3</a:t>
            </a:r>
          </a:p>
          <a:p>
            <a:pPr marL="0" indent="0"/>
            <a:r>
              <a:rPr lang="nl-NL" sz="3200" baseline="30000" dirty="0" smtClean="0"/>
              <a:t>12</a:t>
            </a:r>
            <a:r>
              <a:rPr lang="nl-NL" sz="3200" dirty="0" smtClean="0"/>
              <a:t> </a:t>
            </a:r>
            <a:r>
              <a:rPr lang="nl-NL" sz="3200" dirty="0"/>
              <a:t>Vrienden, niemand van jullie mag ongelovig worden. Blijf vertrouwen op de levende God. </a:t>
            </a:r>
            <a:r>
              <a:rPr lang="nl-NL" sz="3200" baseline="30000" dirty="0"/>
              <a:t>13</a:t>
            </a:r>
            <a:r>
              <a:rPr lang="nl-NL" sz="3200" dirty="0"/>
              <a:t> Steun elkaar elke dag, zolang het nog kan. Zorg ervoor dat niemand van jullie verkeerde keuzes maakt en zich verzet tegen God. </a:t>
            </a:r>
            <a:r>
              <a:rPr lang="nl-NL" sz="3200" baseline="30000" dirty="0"/>
              <a:t>14</a:t>
            </a:r>
            <a:r>
              <a:rPr lang="nl-NL" sz="3200" dirty="0"/>
              <a:t> Toen we gingen geloven, vertrouwden we op Christus, zonder te twijfelen. Dat geloof moeten we vasthouden, want alleen dan blijven we bij Christus horen.</a:t>
            </a:r>
          </a:p>
          <a:p>
            <a:pPr marL="0" indent="0"/>
            <a:endParaRPr lang="nl-NL" sz="3200" dirty="0"/>
          </a:p>
        </p:txBody>
      </p:sp>
    </p:spTree>
    <p:extLst>
      <p:ext uri="{BB962C8B-B14F-4D97-AF65-F5344CB8AC3E}">
        <p14:creationId xmlns:p14="http://schemas.microsoft.com/office/powerpoint/2010/main" val="259698660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260648"/>
            <a:ext cx="8496944" cy="6048076"/>
          </a:xfrm>
        </p:spPr>
        <p:txBody>
          <a:bodyPr/>
          <a:lstStyle/>
          <a:p>
            <a:pPr marL="0" indent="0"/>
            <a:r>
              <a:rPr lang="nl-NL" sz="3200" u="sng" dirty="0" smtClean="0"/>
              <a:t>Hebreeën 4</a:t>
            </a:r>
          </a:p>
          <a:p>
            <a:pPr marL="0" indent="0"/>
            <a:r>
              <a:rPr lang="nl-NL" sz="3200" baseline="30000" dirty="0"/>
              <a:t>1</a:t>
            </a:r>
            <a:r>
              <a:rPr lang="nl-NL" sz="3200" dirty="0"/>
              <a:t> Gods belofte over het land van rust geldt nog steeds. Dat land is Gods nieuwe wereld. Wij mogen daarin binnengaan, want wij geloven het goede nieuws wel. Maar let op: laat niemand van jullie ook maar de schijn wekken deze gelegenheid aan zich voorbij te laten gaan!</a:t>
            </a:r>
          </a:p>
          <a:p>
            <a:pPr marL="0" indent="0"/>
            <a:endParaRPr lang="nl-NL" sz="3200" dirty="0"/>
          </a:p>
          <a:p>
            <a:pPr marL="0" indent="0"/>
            <a:endParaRPr lang="nl-NL" sz="3200" dirty="0"/>
          </a:p>
        </p:txBody>
      </p:sp>
    </p:spTree>
    <p:extLst>
      <p:ext uri="{BB962C8B-B14F-4D97-AF65-F5344CB8AC3E}">
        <p14:creationId xmlns:p14="http://schemas.microsoft.com/office/powerpoint/2010/main" val="1414616127"/>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260648"/>
            <a:ext cx="8496944" cy="6048076"/>
          </a:xfrm>
        </p:spPr>
        <p:txBody>
          <a:bodyPr/>
          <a:lstStyle/>
          <a:p>
            <a:pPr marL="0" indent="0"/>
            <a:r>
              <a:rPr lang="nl-NL" sz="3200" u="sng" dirty="0" smtClean="0"/>
              <a:t>Hebreeën 4</a:t>
            </a:r>
          </a:p>
          <a:p>
            <a:pPr marL="0" indent="0"/>
            <a:r>
              <a:rPr lang="nl-NL" sz="3200" baseline="30000" dirty="0"/>
              <a:t>11</a:t>
            </a:r>
            <a:r>
              <a:rPr lang="nl-NL" sz="3200" dirty="0"/>
              <a:t> </a:t>
            </a:r>
            <a:r>
              <a:rPr lang="nl-NL" sz="3200" dirty="0" smtClean="0"/>
              <a:t>Laten wij ons </a:t>
            </a:r>
            <a:r>
              <a:rPr lang="nl-NL" sz="3200" dirty="0"/>
              <a:t>uiterste best doen en alles op alles zetten om dat land van rust binnen te gaan! Laten we vasthouden aan ons geloof en zo voorkomen dat ook maar iemand ongehoorzaam is, zoals het volk in de woestijn. </a:t>
            </a:r>
          </a:p>
          <a:p>
            <a:pPr marL="0" indent="0"/>
            <a:endParaRPr lang="nl-NL" sz="3200" dirty="0"/>
          </a:p>
          <a:p>
            <a:pPr marL="0" indent="0"/>
            <a:endParaRPr lang="nl-NL" sz="3200" dirty="0"/>
          </a:p>
        </p:txBody>
      </p:sp>
    </p:spTree>
    <p:extLst>
      <p:ext uri="{BB962C8B-B14F-4D97-AF65-F5344CB8AC3E}">
        <p14:creationId xmlns:p14="http://schemas.microsoft.com/office/powerpoint/2010/main" val="2962469783"/>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Titel 4"/>
          <p:cNvSpPr>
            <a:spLocks noGrp="1"/>
          </p:cNvSpPr>
          <p:nvPr>
            <p:ph type="title"/>
          </p:nvPr>
        </p:nvSpPr>
        <p:spPr>
          <a:xfrm>
            <a:off x="5436095" y="260648"/>
            <a:ext cx="3261817" cy="6120680"/>
          </a:xfrm>
        </p:spPr>
        <p:txBody>
          <a:bodyPr/>
          <a:lstStyle/>
          <a:p>
            <a:pPr marL="0" indent="0">
              <a:lnSpc>
                <a:spcPct val="140000"/>
              </a:lnSpc>
              <a:spcBef>
                <a:spcPts val="600"/>
              </a:spcBef>
            </a:pPr>
            <a:r>
              <a:rPr lang="nl-NL" sz="3600" u="none" dirty="0" smtClean="0"/>
              <a:t>HOU ELKAAR ERBIJ!</a:t>
            </a:r>
            <a:br>
              <a:rPr lang="nl-NL" sz="3600" u="none" dirty="0" smtClean="0"/>
            </a:br>
            <a:r>
              <a:rPr lang="nl-NL" sz="3600" u="none" dirty="0"/>
              <a:t/>
            </a:r>
            <a:br>
              <a:rPr lang="nl-NL" sz="3600" u="none" dirty="0"/>
            </a:br>
            <a:r>
              <a:rPr lang="nl-NL" sz="3600" u="none" dirty="0" smtClean="0"/>
              <a:t>HOU ELKAAR VAST!</a:t>
            </a:r>
            <a:br>
              <a:rPr lang="nl-NL" sz="3600" u="none" dirty="0" smtClean="0"/>
            </a:br>
            <a:r>
              <a:rPr lang="nl-NL" sz="3600" u="none" dirty="0"/>
              <a:t/>
            </a:r>
            <a:br>
              <a:rPr lang="nl-NL" sz="3600" u="none" dirty="0"/>
            </a:br>
            <a:r>
              <a:rPr lang="nl-NL" sz="3600" u="none" dirty="0" smtClean="0"/>
              <a:t>NEEM ELAAR MEE!</a:t>
            </a:r>
            <a:br>
              <a:rPr lang="nl-NL" sz="3600" u="none" dirty="0" smtClean="0"/>
            </a:br>
            <a:endParaRPr lang="nl-NL" sz="3600" u="none" dirty="0" smtClean="0"/>
          </a:p>
        </p:txBody>
      </p:sp>
      <p:pic>
        <p:nvPicPr>
          <p:cNvPr id="2" name="Tijdelijke aanduiding voor inhoud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853088" y="853088"/>
            <a:ext cx="6928736" cy="5222560"/>
          </a:xfrm>
        </p:spPr>
      </p:pic>
    </p:spTree>
    <p:extLst>
      <p:ext uri="{BB962C8B-B14F-4D97-AF65-F5344CB8AC3E}">
        <p14:creationId xmlns:p14="http://schemas.microsoft.com/office/powerpoint/2010/main" val="4098351764"/>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260648"/>
            <a:ext cx="8496944" cy="6048076"/>
          </a:xfrm>
        </p:spPr>
        <p:txBody>
          <a:bodyPr/>
          <a:lstStyle/>
          <a:p>
            <a:pPr marL="0" indent="0"/>
            <a:r>
              <a:rPr lang="nl-NL" sz="3200" u="sng" dirty="0" smtClean="0"/>
              <a:t>Hebreeën 4</a:t>
            </a:r>
          </a:p>
          <a:p>
            <a:pPr marL="0" indent="0"/>
            <a:r>
              <a:rPr lang="nl-NL" sz="3200" baseline="30000" dirty="0"/>
              <a:t>14</a:t>
            </a:r>
            <a:r>
              <a:rPr lang="nl-NL" sz="3200" dirty="0"/>
              <a:t> Wij horen bij Jezus, de Zoon van God. Dat geloven we, en daar moeten we aan vasthouden. Jezus is naar de hemel gegaan. En daar, bij God zelf, is hij onze hogepriester geworden.</a:t>
            </a:r>
          </a:p>
          <a:p>
            <a:pPr marL="0" indent="0"/>
            <a:r>
              <a:rPr lang="nl-NL" sz="3200" baseline="30000" dirty="0"/>
              <a:t>15</a:t>
            </a:r>
            <a:r>
              <a:rPr lang="nl-NL" sz="3200" dirty="0"/>
              <a:t> Jezus, onze hogepriester in de hemel, heeft veel moeten lijden, net als wij. Zelf heeft hij nooit iets verkeerds gedaan. Maar hij weet wel hoe moeilijk het is om geen verkeerde keuzes te maken</a:t>
            </a:r>
            <a:r>
              <a:rPr lang="nl-NL" sz="3200" dirty="0" smtClean="0"/>
              <a:t>.</a:t>
            </a:r>
            <a:endParaRPr lang="nl-NL" sz="3200" dirty="0"/>
          </a:p>
          <a:p>
            <a:pPr marL="0" indent="0"/>
            <a:endParaRPr lang="nl-NL" sz="3200" dirty="0"/>
          </a:p>
        </p:txBody>
      </p:sp>
    </p:spTree>
    <p:extLst>
      <p:ext uri="{BB962C8B-B14F-4D97-AF65-F5344CB8AC3E}">
        <p14:creationId xmlns:p14="http://schemas.microsoft.com/office/powerpoint/2010/main" val="2312745156"/>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44008" y="-29073"/>
            <a:ext cx="4246084" cy="6048076"/>
          </a:xfrm>
        </p:spPr>
        <p:txBody>
          <a:bodyPr/>
          <a:lstStyle/>
          <a:p>
            <a:pPr marL="0" indent="0"/>
            <a:r>
              <a:rPr lang="nl-NL" sz="3200" u="sng" dirty="0" smtClean="0"/>
              <a:t>Hebreeën 4</a:t>
            </a:r>
          </a:p>
          <a:p>
            <a:pPr marL="0" indent="0"/>
            <a:r>
              <a:rPr lang="nl-NL" sz="3200" baseline="30000" dirty="0" smtClean="0"/>
              <a:t>16</a:t>
            </a:r>
            <a:r>
              <a:rPr lang="nl-NL" sz="3200" dirty="0" smtClean="0"/>
              <a:t> </a:t>
            </a:r>
            <a:r>
              <a:rPr lang="nl-NL" sz="3200" dirty="0"/>
              <a:t>Laten we daarom vol vertrouwen leven als volk van God. En als het nodig is, helpt Jezus ons. Want hij is onze hogepriester. Hij heeft medelijden met ons, en hij is goed voor ons.</a:t>
            </a:r>
          </a:p>
          <a:p>
            <a:pPr marL="0" indent="0"/>
            <a:endParaRPr lang="nl-NL" sz="3200" dirty="0"/>
          </a:p>
          <a:p>
            <a:pPr marL="0" indent="0"/>
            <a:endParaRPr lang="nl-NL" sz="3200" dirty="0"/>
          </a:p>
        </p:txBody>
      </p:sp>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0279"/>
          <a:stretch/>
        </p:blipFill>
        <p:spPr bwMode="auto">
          <a:xfrm>
            <a:off x="0" y="1"/>
            <a:ext cx="4497605" cy="4437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2745156"/>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557</TotalTime>
  <Words>551</Words>
  <Application>Microsoft Office PowerPoint</Application>
  <PresentationFormat>Diavoorstelling (4:3)</PresentationFormat>
  <Paragraphs>54</Paragraphs>
  <Slides>13</Slides>
  <Notes>13</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13</vt:i4>
      </vt:variant>
    </vt:vector>
  </HeadingPairs>
  <TitlesOfParts>
    <vt:vector size="19" baseType="lpstr">
      <vt:lpstr>Arial</vt:lpstr>
      <vt:lpstr>Tahoma</vt:lpstr>
      <vt:lpstr>Wingdings</vt:lpstr>
      <vt:lpstr>Berlin Sans FB</vt:lpstr>
      <vt:lpstr>SjabloonPresentatie_v3 0</vt:lpstr>
      <vt:lpstr>1_Tekstmodel</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HOU ELKAAR ERBIJ!  HOU ELKAAR VAST!  NEEM ELAAR MEE! </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70</cp:revision>
  <dcterms:created xsi:type="dcterms:W3CDTF">2010-04-24T18:41:21Z</dcterms:created>
  <dcterms:modified xsi:type="dcterms:W3CDTF">2015-01-16T16:31:05Z</dcterms:modified>
</cp:coreProperties>
</file>