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9"/>
  </p:notesMasterIdLst>
  <p:handoutMasterIdLst>
    <p:handoutMasterId r:id="rId20"/>
  </p:handoutMasterIdLst>
  <p:sldIdLst>
    <p:sldId id="659" r:id="rId3"/>
    <p:sldId id="660" r:id="rId4"/>
    <p:sldId id="661" r:id="rId5"/>
    <p:sldId id="662" r:id="rId6"/>
    <p:sldId id="664" r:id="rId7"/>
    <p:sldId id="663" r:id="rId8"/>
    <p:sldId id="665" r:id="rId9"/>
    <p:sldId id="666" r:id="rId10"/>
    <p:sldId id="667" r:id="rId11"/>
    <p:sldId id="668" r:id="rId12"/>
    <p:sldId id="669" r:id="rId13"/>
    <p:sldId id="670" r:id="rId14"/>
    <p:sldId id="671" r:id="rId15"/>
    <p:sldId id="673" r:id="rId16"/>
    <p:sldId id="672" r:id="rId17"/>
    <p:sldId id="674" r:id="rId18"/>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009"/>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84" d="100"/>
          <a:sy n="84" d="100"/>
        </p:scale>
        <p:origin x="-132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xmlns:p14="http://schemas.microsoft.com/office/powerpoint/2010/mai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xmlns:p14="http://schemas.microsoft.com/office/powerpoint/2010/mai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xmlns:p14="http://schemas.microsoft.com/office/powerpoint/2010/mai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xmlns:p14="http://schemas.microsoft.com/office/powerpoint/2010/mai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xmlns:p14="http://schemas.microsoft.com/office/powerpoint/2010/mai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xmlns:p14="http://schemas.microsoft.com/office/powerpoint/2010/mai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xmlns:p14="http://schemas.microsoft.com/office/powerpoint/2010/mai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xmlns:p14="http://schemas.microsoft.com/office/powerpoint/2010/mai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xmlns:p14="http://schemas.microsoft.com/office/powerpoint/2010/mai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xmlns:p14="http://schemas.microsoft.com/office/powerpoint/2010/mai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xmlns:p14="http://schemas.microsoft.com/office/powerpoint/2010/mai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xmlns:p14="http://schemas.microsoft.com/office/powerpoint/2010/mai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xmlns:p14="http://schemas.microsoft.com/office/powerpoint/2010/mai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xmlns:p14="http://schemas.microsoft.com/office/powerpoint/2010/mai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xmlns:p14="http://schemas.microsoft.com/office/powerpoint/2010/mai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r>
              <a:rPr lang="nl-NL" sz="3200" b="1" dirty="0"/>
              <a:t>Johannes 6</a:t>
            </a:r>
            <a:endParaRPr lang="nl-NL" sz="3200" dirty="0"/>
          </a:p>
          <a:p>
            <a:pPr marL="711200" indent="-711200">
              <a:lnSpc>
                <a:spcPct val="130000"/>
              </a:lnSpc>
            </a:pPr>
            <a:r>
              <a:rPr lang="nl-NL" sz="3200" dirty="0"/>
              <a:t>35 </a:t>
            </a:r>
            <a:r>
              <a:rPr lang="nl-NL" sz="3200" dirty="0" smtClean="0"/>
              <a:t>	Ik </a:t>
            </a:r>
            <a:r>
              <a:rPr lang="nl-NL" sz="3200" dirty="0"/>
              <a:t>ben het brood dat leven geeft. Wie bij Mij komt, zal geen honger meer hebben, en wie in Mij gelooft zal nooit meer dorst hebben.</a:t>
            </a:r>
          </a:p>
          <a:p>
            <a:pPr marL="711200" indent="-711200">
              <a:lnSpc>
                <a:spcPct val="130000"/>
              </a:lnSpc>
            </a:pPr>
            <a:r>
              <a:rPr lang="nl-NL" sz="3200" dirty="0"/>
              <a:t>51 </a:t>
            </a:r>
            <a:r>
              <a:rPr lang="nl-NL" sz="3200" dirty="0" smtClean="0"/>
              <a:t>	Ik </a:t>
            </a:r>
            <a:r>
              <a:rPr lang="nl-NL" sz="3200" dirty="0"/>
              <a:t>ben het levende </a:t>
            </a:r>
            <a:r>
              <a:rPr lang="nl-NL" sz="3200" dirty="0" smtClean="0"/>
              <a:t>brood </a:t>
            </a:r>
            <a:r>
              <a:rPr lang="nl-NL" sz="3200" dirty="0"/>
              <a:t>dat uit de hemel </a:t>
            </a:r>
            <a:r>
              <a:rPr lang="nl-NL" sz="3200" dirty="0" smtClean="0"/>
              <a:t>neergedaald </a:t>
            </a:r>
            <a:r>
              <a:rPr lang="nl-NL" sz="3200" dirty="0"/>
              <a:t>is; wanneer iemand dit brood eet zal hij eeuwig leven. En het brood dat Ik zal voor het leven van de wereld, is mijn lichaam.</a:t>
            </a:r>
          </a:p>
          <a:p>
            <a:endParaRPr lang="nl-NL" sz="3200" dirty="0"/>
          </a:p>
        </p:txBody>
      </p:sp>
    </p:spTree>
    <p:extLst>
      <p:ext uri="{BB962C8B-B14F-4D97-AF65-F5344CB8AC3E}">
        <p14:creationId xmlns:p14="http://schemas.microsoft.com/office/powerpoint/2010/main" val="3674744318"/>
      </p:ext>
    </p:extLst>
  </p:cSld>
  <p:clrMapOvr>
    <a:masterClrMapping/>
  </p:clrMapOvr>
  <p:transition xmlns:p14="http://schemas.microsoft.com/office/powerpoint/2010/mai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0" indent="0">
              <a:lnSpc>
                <a:spcPct val="130000"/>
              </a:lnSpc>
            </a:pPr>
            <a:r>
              <a:rPr lang="nl-NL" sz="3200" b="1" dirty="0" smtClean="0"/>
              <a:t>Nederlandse Geloofsbelijdenis – art. 35</a:t>
            </a:r>
          </a:p>
          <a:p>
            <a:pPr marL="0" indent="0">
              <a:lnSpc>
                <a:spcPct val="130000"/>
              </a:lnSpc>
            </a:pPr>
            <a:endParaRPr lang="nl-NL" sz="3200" b="1" dirty="0"/>
          </a:p>
          <a:p>
            <a:pPr marL="0" indent="0">
              <a:lnSpc>
                <a:spcPct val="130000"/>
              </a:lnSpc>
            </a:pPr>
            <a:r>
              <a:rPr lang="nl-NL" sz="3200" dirty="0" smtClean="0"/>
              <a:t>Wij </a:t>
            </a:r>
            <a:r>
              <a:rPr lang="nl-NL" sz="3200" dirty="0"/>
              <a:t>geloven en belijden dat onze Heiland Jezus Christus het </a:t>
            </a:r>
            <a:r>
              <a:rPr lang="nl-NL" sz="3200" dirty="0" err="1"/>
              <a:t>sakrament</a:t>
            </a:r>
            <a:r>
              <a:rPr lang="nl-NL" sz="3200" dirty="0"/>
              <a:t> van het Heilig Avondmaal voorgeschreven en ingesteld heeft, om te voeden en te onderhouden degenen die Hij reeds opnieuw geboren deed worden en in zijn huisgezin, dat is zijn kerk, heeft ingelijfd</a:t>
            </a:r>
            <a:r>
              <a:rPr lang="nl-NL" sz="3200" dirty="0" smtClean="0"/>
              <a:t>.</a:t>
            </a:r>
            <a:endParaRPr lang="nl-NL" sz="3200" dirty="0"/>
          </a:p>
        </p:txBody>
      </p:sp>
    </p:spTree>
    <p:extLst>
      <p:ext uri="{BB962C8B-B14F-4D97-AF65-F5344CB8AC3E}">
        <p14:creationId xmlns:p14="http://schemas.microsoft.com/office/powerpoint/2010/main" val="4079724678"/>
      </p:ext>
    </p:extLst>
  </p:cSld>
  <p:clrMapOvr>
    <a:masterClrMapping/>
  </p:clrMapOvr>
  <p:transition xmlns:p14="http://schemas.microsoft.com/office/powerpoint/2010/mai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0" indent="0">
              <a:lnSpc>
                <a:spcPct val="130000"/>
              </a:lnSpc>
            </a:pPr>
            <a:r>
              <a:rPr lang="nl-NL" sz="3200" dirty="0" smtClean="0"/>
              <a:t>Nu </a:t>
            </a:r>
            <a:r>
              <a:rPr lang="nl-NL" sz="3200" dirty="0"/>
              <a:t>hebben zij die opnieuw geboren zijn, tweeërlei leven in zich. </a:t>
            </a:r>
            <a:r>
              <a:rPr lang="nl-NL" sz="3200" dirty="0" smtClean="0"/>
              <a:t>Het </a:t>
            </a:r>
            <a:r>
              <a:rPr lang="nl-NL" sz="3200" dirty="0"/>
              <a:t>ene is lichamelijk en tijdelijk: zij hebben het van hun eerste </a:t>
            </a:r>
            <a:r>
              <a:rPr lang="nl-NL" sz="3200" dirty="0" err="1" smtClean="0"/>
              <a:t>ge-boorte</a:t>
            </a:r>
            <a:r>
              <a:rPr lang="nl-NL" sz="3200" dirty="0" smtClean="0"/>
              <a:t> </a:t>
            </a:r>
            <a:r>
              <a:rPr lang="nl-NL" sz="3200" dirty="0"/>
              <a:t>meegebracht en alle mensen bezitten het</a:t>
            </a:r>
            <a:r>
              <a:rPr lang="nl-NL" sz="3200" dirty="0" smtClean="0"/>
              <a:t>. Het andere is geestelijk en hemels: het wordt hun gegeven in de tweede geboorte, die geschiedt door het Woord van het </a:t>
            </a:r>
            <a:r>
              <a:rPr lang="nl-NL" sz="3200" dirty="0" err="1" smtClean="0"/>
              <a:t>evan-gelie</a:t>
            </a:r>
            <a:r>
              <a:rPr lang="nl-NL" sz="3200" dirty="0" smtClean="0"/>
              <a:t> in de gemeenschap met het lichaam van Christus. Dit leven bezitten slechts Gods uitverkorenen.</a:t>
            </a:r>
            <a:endParaRPr lang="nl-NL" sz="3200" dirty="0"/>
          </a:p>
        </p:txBody>
      </p:sp>
    </p:spTree>
    <p:extLst>
      <p:ext uri="{BB962C8B-B14F-4D97-AF65-F5344CB8AC3E}">
        <p14:creationId xmlns:p14="http://schemas.microsoft.com/office/powerpoint/2010/main" val="219122097"/>
      </p:ext>
    </p:extLst>
  </p:cSld>
  <p:clrMapOvr>
    <a:masterClrMapping/>
  </p:clrMapOvr>
  <p:transition xmlns:p14="http://schemas.microsoft.com/office/powerpoint/2010/mai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0" indent="0">
              <a:lnSpc>
                <a:spcPct val="130000"/>
              </a:lnSpc>
            </a:pPr>
            <a:r>
              <a:rPr lang="nl-NL" sz="3200" dirty="0" smtClean="0"/>
              <a:t>Zo </a:t>
            </a:r>
            <a:r>
              <a:rPr lang="nl-NL" sz="3200" dirty="0"/>
              <a:t>heeft God voor de instandhouding van het lichamelijke en aardse leven gewoon, aards brood voorgeschreven, dat allen ontvangen, zoals het leven zelf. Maar voor het </a:t>
            </a:r>
            <a:r>
              <a:rPr lang="nl-NL" sz="3200" dirty="0" smtClean="0"/>
              <a:t>onderhouden </a:t>
            </a:r>
            <a:r>
              <a:rPr lang="nl-NL" sz="3200" dirty="0"/>
              <a:t>van het geestelijke en hemelse leven, dat de gelovigen bezitten, heeft Hij hun </a:t>
            </a:r>
            <a:r>
              <a:rPr lang="nl-NL" sz="3200" i="1" dirty="0"/>
              <a:t>een levend brood gezonden, dat uit de hemel </a:t>
            </a:r>
            <a:r>
              <a:rPr lang="nl-NL" sz="3200" i="1" dirty="0" smtClean="0"/>
              <a:t>neergedaald </a:t>
            </a:r>
            <a:r>
              <a:rPr lang="nl-NL" sz="3200" i="1" dirty="0"/>
              <a:t>is</a:t>
            </a:r>
            <a:r>
              <a:rPr lang="nl-NL" sz="3200" dirty="0"/>
              <a:t> (Joh. 6:51), namelijk Jezus Christus. Hij voedt en onderhoudt het geestelijke leven van de gelovigen, als </a:t>
            </a:r>
            <a:r>
              <a:rPr lang="nl-NL" sz="3200" dirty="0" smtClean="0"/>
              <a:t>Hij</a:t>
            </a:r>
            <a:endParaRPr lang="nl-NL" sz="3200" dirty="0"/>
          </a:p>
        </p:txBody>
      </p:sp>
    </p:spTree>
    <p:extLst>
      <p:ext uri="{BB962C8B-B14F-4D97-AF65-F5344CB8AC3E}">
        <p14:creationId xmlns:p14="http://schemas.microsoft.com/office/powerpoint/2010/main" val="2056520493"/>
      </p:ext>
    </p:extLst>
  </p:cSld>
  <p:clrMapOvr>
    <a:masterClrMapping/>
  </p:clrMapOvr>
  <p:transition xmlns:p14="http://schemas.microsoft.com/office/powerpoint/2010/mai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0" indent="0">
              <a:lnSpc>
                <a:spcPct val="130000"/>
              </a:lnSpc>
            </a:pPr>
            <a:r>
              <a:rPr lang="nl-NL" sz="3200" dirty="0" smtClean="0"/>
              <a:t>gegeten wordt, dat wil zeggen geestelijk toegeëigend en door het geloof ontvangen.</a:t>
            </a:r>
            <a:br>
              <a:rPr lang="nl-NL" sz="3200" dirty="0" smtClean="0"/>
            </a:br>
            <a:r>
              <a:rPr lang="nl-NL" sz="3200" dirty="0" smtClean="0"/>
              <a:t>Om ons dit geestelijke en hemelse brood af te beelden, heeft Christus een aards en zichtbaar brood voorgeschreven als </a:t>
            </a:r>
            <a:r>
              <a:rPr lang="nl-NL" sz="3200" dirty="0" err="1" smtClean="0"/>
              <a:t>sakrament</a:t>
            </a:r>
            <a:r>
              <a:rPr lang="nl-NL" sz="3200" dirty="0" smtClean="0"/>
              <a:t> van zijn lichaam en de wijn als </a:t>
            </a:r>
            <a:r>
              <a:rPr lang="nl-NL" sz="3200" dirty="0" err="1" smtClean="0"/>
              <a:t>sakrament</a:t>
            </a:r>
            <a:r>
              <a:rPr lang="nl-NL" sz="3200" dirty="0" smtClean="0"/>
              <a:t> van zijn bloed. Hiermee verzekert Hij ons ervan: zo zeker als wij het </a:t>
            </a:r>
            <a:r>
              <a:rPr lang="nl-NL" sz="3200" dirty="0" err="1" smtClean="0"/>
              <a:t>sakrament</a:t>
            </a:r>
            <a:r>
              <a:rPr lang="nl-NL" sz="3200" dirty="0" smtClean="0"/>
              <a:t> ontvangen en in onze handen houden en het eten en drinken met onze mond, om ons</a:t>
            </a:r>
            <a:endParaRPr lang="nl-NL" sz="3200" dirty="0"/>
          </a:p>
        </p:txBody>
      </p:sp>
    </p:spTree>
    <p:extLst>
      <p:ext uri="{BB962C8B-B14F-4D97-AF65-F5344CB8AC3E}">
        <p14:creationId xmlns:p14="http://schemas.microsoft.com/office/powerpoint/2010/main" val="558103819"/>
      </p:ext>
    </p:extLst>
  </p:cSld>
  <p:clrMapOvr>
    <a:masterClrMapping/>
  </p:clrMapOvr>
  <p:transition xmlns:p14="http://schemas.microsoft.com/office/powerpoint/2010/mai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0" indent="0">
              <a:lnSpc>
                <a:spcPct val="130000"/>
              </a:lnSpc>
            </a:pPr>
            <a:r>
              <a:rPr lang="nl-NL" sz="3200" dirty="0" smtClean="0"/>
              <a:t>leven </a:t>
            </a:r>
            <a:r>
              <a:rPr lang="nl-NL" sz="3200" dirty="0"/>
              <a:t>in stand te houden, zo zeker ontvangen wij in onze ziel door het geloof </a:t>
            </a:r>
            <a:r>
              <a:rPr lang="nl-NL" sz="3200" dirty="0" smtClean="0"/>
              <a:t>-dat </a:t>
            </a:r>
            <a:r>
              <a:rPr lang="nl-NL" sz="3200" dirty="0"/>
              <a:t>de hand en mond van onze ziel </a:t>
            </a:r>
            <a:r>
              <a:rPr lang="nl-NL" sz="3200" dirty="0" smtClean="0"/>
              <a:t>is- </a:t>
            </a:r>
            <a:r>
              <a:rPr lang="nl-NL" sz="3200" dirty="0"/>
              <a:t>het ware lichaam en het ware bloed van Christus, onze enige Heiland, om ons geestelijke leven in stand te houden.</a:t>
            </a:r>
          </a:p>
          <a:p>
            <a:pPr marL="0" indent="0">
              <a:lnSpc>
                <a:spcPct val="130000"/>
              </a:lnSpc>
            </a:pPr>
            <a:endParaRPr lang="nl-NL" sz="3200" dirty="0"/>
          </a:p>
        </p:txBody>
      </p:sp>
    </p:spTree>
    <p:extLst>
      <p:ext uri="{BB962C8B-B14F-4D97-AF65-F5344CB8AC3E}">
        <p14:creationId xmlns:p14="http://schemas.microsoft.com/office/powerpoint/2010/main" val="2716729607"/>
      </p:ext>
    </p:extLst>
  </p:cSld>
  <p:clrMapOvr>
    <a:masterClrMapping/>
  </p:clrMapOvr>
  <p:transition xmlns:p14="http://schemas.microsoft.com/office/powerpoint/2010/mai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sz="4800" dirty="0" smtClean="0"/>
              <a:t>Doop en Avondmaal</a:t>
            </a:r>
            <a:br>
              <a:rPr lang="nl-NL" sz="4800" dirty="0" smtClean="0"/>
            </a:br>
            <a:endParaRPr lang="nl-NL" sz="4800" dirty="0"/>
          </a:p>
        </p:txBody>
      </p:sp>
      <p:sp>
        <p:nvSpPr>
          <p:cNvPr id="3" name="Tijdelijke aanduiding voor inhoud 2"/>
          <p:cNvSpPr>
            <a:spLocks noGrp="1"/>
          </p:cNvSpPr>
          <p:nvPr>
            <p:ph idx="1"/>
          </p:nvPr>
        </p:nvSpPr>
        <p:spPr>
          <a:xfrm>
            <a:off x="468313" y="1052735"/>
            <a:ext cx="8229600" cy="5255989"/>
          </a:xfrm>
        </p:spPr>
        <p:txBody>
          <a:bodyPr/>
          <a:lstStyle/>
          <a:p>
            <a:r>
              <a:rPr lang="nl-NL" sz="3200" dirty="0"/>
              <a:t> </a:t>
            </a:r>
            <a:r>
              <a:rPr lang="nl-NL" sz="3200" u="sng" dirty="0" smtClean="0"/>
              <a:t>Overeenkomst</a:t>
            </a:r>
            <a:r>
              <a:rPr lang="nl-NL" sz="3200" dirty="0"/>
              <a:t>:	</a:t>
            </a:r>
            <a:endParaRPr lang="nl-NL" sz="3200" dirty="0" smtClean="0"/>
          </a:p>
          <a:p>
            <a:r>
              <a:rPr lang="nl-NL" sz="3200" dirty="0" smtClean="0"/>
              <a:t>Allebei </a:t>
            </a:r>
            <a:r>
              <a:rPr lang="nl-NL" sz="3200" dirty="0"/>
              <a:t>onderstrepen Gods </a:t>
            </a:r>
            <a:r>
              <a:rPr lang="nl-NL" sz="3200" dirty="0" smtClean="0"/>
              <a:t>verbond en zijn beloften</a:t>
            </a:r>
            <a:endParaRPr lang="nl-NL" sz="3200" dirty="0"/>
          </a:p>
          <a:p>
            <a:endParaRPr lang="nl-NL" sz="3200" u="sng" dirty="0" smtClean="0"/>
          </a:p>
          <a:p>
            <a:r>
              <a:rPr lang="nl-NL" sz="3200" u="sng" dirty="0" smtClean="0"/>
              <a:t>Verschil</a:t>
            </a:r>
            <a:r>
              <a:rPr lang="nl-NL" sz="3200" dirty="0"/>
              <a:t>:	</a:t>
            </a:r>
            <a:endParaRPr lang="nl-NL" sz="3200" dirty="0"/>
          </a:p>
          <a:p>
            <a:r>
              <a:rPr lang="nl-NL" sz="3200" dirty="0" smtClean="0"/>
              <a:t>*** de </a:t>
            </a:r>
            <a:r>
              <a:rPr lang="nl-NL" sz="3200" dirty="0"/>
              <a:t>D</a:t>
            </a:r>
            <a:r>
              <a:rPr lang="nl-NL" sz="3200" dirty="0" smtClean="0"/>
              <a:t>oop </a:t>
            </a:r>
            <a:r>
              <a:rPr lang="nl-NL" sz="3200" dirty="0"/>
              <a:t>onderstreept dat je lid </a:t>
            </a:r>
            <a:r>
              <a:rPr lang="nl-NL" sz="3200" i="1" dirty="0" smtClean="0"/>
              <a:t>wordt</a:t>
            </a:r>
            <a:r>
              <a:rPr lang="nl-NL" sz="3200" dirty="0" smtClean="0"/>
              <a:t> </a:t>
            </a:r>
          </a:p>
          <a:p>
            <a:r>
              <a:rPr lang="nl-NL" sz="3200" dirty="0" smtClean="0"/>
              <a:t>van </a:t>
            </a:r>
            <a:r>
              <a:rPr lang="nl-NL" sz="3200" dirty="0"/>
              <a:t>het </a:t>
            </a:r>
            <a:r>
              <a:rPr lang="nl-NL" sz="3200" dirty="0" smtClean="0"/>
              <a:t>verbond </a:t>
            </a:r>
            <a:r>
              <a:rPr lang="nl-NL" sz="3200" dirty="0"/>
              <a:t>(</a:t>
            </a:r>
            <a:r>
              <a:rPr lang="nl-NL" sz="3200" b="1" dirty="0" smtClean="0"/>
              <a:t>inlijving</a:t>
            </a:r>
            <a:r>
              <a:rPr lang="nl-NL" sz="3200" dirty="0"/>
              <a:t>)</a:t>
            </a:r>
            <a:r>
              <a:rPr lang="nl-NL" sz="3200" dirty="0" smtClean="0"/>
              <a:t>; het is éénmalig</a:t>
            </a:r>
            <a:endParaRPr lang="nl-NL" sz="3200" dirty="0"/>
          </a:p>
          <a:p>
            <a:r>
              <a:rPr lang="nl-NL" sz="3200" dirty="0" smtClean="0"/>
              <a:t>*</a:t>
            </a:r>
            <a:r>
              <a:rPr lang="nl-NL" sz="3200" dirty="0"/>
              <a:t>** 	het </a:t>
            </a:r>
            <a:r>
              <a:rPr lang="nl-NL" sz="3200" dirty="0" smtClean="0"/>
              <a:t>Avondmaal </a:t>
            </a:r>
            <a:r>
              <a:rPr lang="nl-NL" sz="3200" dirty="0"/>
              <a:t>onderstreept dat je lid </a:t>
            </a:r>
            <a:endParaRPr lang="nl-NL" sz="3200" dirty="0" smtClean="0"/>
          </a:p>
          <a:p>
            <a:r>
              <a:rPr lang="nl-NL" sz="3200" i="1" dirty="0" smtClean="0"/>
              <a:t>blijft</a:t>
            </a:r>
            <a:r>
              <a:rPr lang="nl-NL" sz="3200" dirty="0" smtClean="0"/>
              <a:t> </a:t>
            </a:r>
            <a:r>
              <a:rPr lang="nl-NL" sz="3200" dirty="0"/>
              <a:t>van het verbond </a:t>
            </a:r>
            <a:r>
              <a:rPr lang="nl-NL" sz="3200" dirty="0" smtClean="0"/>
              <a:t>(</a:t>
            </a:r>
            <a:r>
              <a:rPr lang="nl-NL" sz="3200" b="1" dirty="0"/>
              <a:t>onderhoud</a:t>
            </a:r>
            <a:r>
              <a:rPr lang="nl-NL" sz="3200" dirty="0"/>
              <a:t>); </a:t>
            </a:r>
            <a:endParaRPr lang="nl-NL" sz="3200" dirty="0" smtClean="0"/>
          </a:p>
          <a:p>
            <a:r>
              <a:rPr lang="nl-NL" sz="3200" dirty="0" smtClean="0"/>
              <a:t>je viert het dus regelmatig</a:t>
            </a:r>
            <a:endParaRPr lang="nl-NL" sz="3200" dirty="0"/>
          </a:p>
          <a:p>
            <a:endParaRPr lang="nl-NL" sz="3200" dirty="0"/>
          </a:p>
        </p:txBody>
      </p:sp>
    </p:spTree>
    <p:extLst>
      <p:ext uri="{BB962C8B-B14F-4D97-AF65-F5344CB8AC3E}">
        <p14:creationId xmlns:p14="http://schemas.microsoft.com/office/powerpoint/2010/main" val="259753070"/>
      </p:ext>
    </p:extLst>
  </p:cSld>
  <p:clrMapOvr>
    <a:masterClrMapping/>
  </p:clrMapOvr>
  <p:transition xmlns:p14="http://schemas.microsoft.com/office/powerpoint/2010/mai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0" indent="0">
              <a:lnSpc>
                <a:spcPct val="130000"/>
              </a:lnSpc>
            </a:pPr>
            <a:r>
              <a:rPr lang="nl-NL" sz="3200" b="1" dirty="0" smtClean="0"/>
              <a:t>Nederlandse Geloofsbelijdenis – art. 35</a:t>
            </a:r>
          </a:p>
          <a:p>
            <a:pPr marL="0" indent="0">
              <a:lnSpc>
                <a:spcPct val="130000"/>
              </a:lnSpc>
            </a:pPr>
            <a:r>
              <a:rPr lang="nl-NL" sz="3200" dirty="0"/>
              <a:t> </a:t>
            </a:r>
          </a:p>
          <a:p>
            <a:pPr marL="0" indent="0">
              <a:lnSpc>
                <a:spcPct val="130000"/>
              </a:lnSpc>
            </a:pPr>
            <a:r>
              <a:rPr lang="nl-NL" sz="3200" dirty="0"/>
              <a:t>Nu is het volstrekt zeker dat Jezus Christus ons zijn </a:t>
            </a:r>
            <a:r>
              <a:rPr lang="nl-NL" sz="3200" dirty="0" err="1"/>
              <a:t>sakramenten</a:t>
            </a:r>
            <a:r>
              <a:rPr lang="nl-NL" sz="3200" dirty="0"/>
              <a:t> niet voor niets heeft voorgeschreven. Hij werkt dan ook in ons alles wat Hij ons door deze heilige tekenen voor ogen stelt, hoewel de wijze waarop dit geschiedt ons verstand te boven gaat, evenals de werking van de Heilige Geest verborgen is en niet te </a:t>
            </a:r>
            <a:r>
              <a:rPr lang="nl-NL" sz="3200" dirty="0" smtClean="0"/>
              <a:t>begrijpen.</a:t>
            </a:r>
            <a:r>
              <a:rPr lang="nl-NL" sz="3200" dirty="0"/>
              <a:t/>
            </a:r>
            <a:br>
              <a:rPr lang="nl-NL" sz="3200" dirty="0"/>
            </a:br>
            <a:endParaRPr lang="nl-NL" sz="3200" dirty="0"/>
          </a:p>
          <a:p>
            <a:pPr marL="0" indent="0">
              <a:lnSpc>
                <a:spcPct val="130000"/>
              </a:lnSpc>
            </a:pPr>
            <a:endParaRPr lang="nl-NL" sz="3200" b="1" dirty="0"/>
          </a:p>
        </p:txBody>
      </p:sp>
    </p:spTree>
    <p:extLst>
      <p:ext uri="{BB962C8B-B14F-4D97-AF65-F5344CB8AC3E}">
        <p14:creationId xmlns:p14="http://schemas.microsoft.com/office/powerpoint/2010/main" val="1161708460"/>
      </p:ext>
    </p:extLst>
  </p:cSld>
  <p:clrMapOvr>
    <a:masterClrMapping/>
  </p:clrMapOvr>
  <p:transition xmlns:p14="http://schemas.microsoft.com/office/powerpoint/2010/mai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0" indent="0">
              <a:lnSpc>
                <a:spcPct val="130000"/>
              </a:lnSpc>
            </a:pPr>
            <a:r>
              <a:rPr lang="nl-NL" sz="3200" dirty="0"/>
              <a:t>Toch vergissen wij ons niet, als wij zeggen dat wat door ons gegeten en gedronken wordt, het eigen en natuurlijke lichaam en het eigen bloed van Christus is. Maar de wijze waarop wij deze nuttigen, is niet met de mond, maar geestelijk, door het geloof. Zo blijft Jezus Christus altijd gezeten aan de rechterhand van God, zijn Vader, in de hemel</a:t>
            </a:r>
            <a:r>
              <a:rPr lang="nl-NL" sz="3200" baseline="30000" dirty="0"/>
              <a:t> </a:t>
            </a:r>
            <a:r>
              <a:rPr lang="nl-NL" sz="3200" dirty="0"/>
              <a:t>en deelt Hij Zichzelf toch aan ons mee door het geloof. </a:t>
            </a:r>
            <a:endParaRPr lang="nl-NL" sz="3200" b="1" dirty="0"/>
          </a:p>
        </p:txBody>
      </p:sp>
    </p:spTree>
    <p:extLst>
      <p:ext uri="{BB962C8B-B14F-4D97-AF65-F5344CB8AC3E}">
        <p14:creationId xmlns:p14="http://schemas.microsoft.com/office/powerpoint/2010/main" val="2762240399"/>
      </p:ext>
    </p:extLst>
  </p:cSld>
  <p:clrMapOvr>
    <a:masterClrMapping/>
  </p:clrMapOvr>
  <p:transition xmlns:p14="http://schemas.microsoft.com/office/powerpoint/2010/mai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0" indent="0">
              <a:lnSpc>
                <a:spcPct val="130000"/>
              </a:lnSpc>
            </a:pPr>
            <a:r>
              <a:rPr lang="nl-NL" sz="3200" dirty="0" smtClean="0"/>
              <a:t>Bij </a:t>
            </a:r>
            <a:r>
              <a:rPr lang="nl-NL" sz="3200" dirty="0"/>
              <a:t>dit geestelijke feestmaal geeft Christus ons deel aan Zichzelf met al zijn schatten en gaven en doet Hij ons zowel Zichzelf als de verdiensten van zijn lijden en sterven </a:t>
            </a:r>
            <a:r>
              <a:rPr lang="nl-NL" sz="3200" dirty="0" smtClean="0"/>
              <a:t>genieten. </a:t>
            </a:r>
            <a:r>
              <a:rPr lang="nl-NL" sz="3200" dirty="0"/>
              <a:t>Hij voedt, sterkt en troost onze arme, verslagen ziel door ons te eten te geven van zijn lichaam, en verkwikt en vernieuwt haar door ons te drinken te geven van zijn bloed.</a:t>
            </a:r>
            <a:endParaRPr lang="nl-NL" sz="3200" b="1" dirty="0"/>
          </a:p>
        </p:txBody>
      </p:sp>
    </p:spTree>
    <p:extLst>
      <p:ext uri="{BB962C8B-B14F-4D97-AF65-F5344CB8AC3E}">
        <p14:creationId xmlns:p14="http://schemas.microsoft.com/office/powerpoint/2010/main" val="636572597"/>
      </p:ext>
    </p:extLst>
  </p:cSld>
  <p:clrMapOvr>
    <a:masterClrMapping/>
  </p:clrMapOvr>
  <p:transition xmlns:p14="http://schemas.microsoft.com/office/powerpoint/2010/mai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marL="711200" indent="-711200">
              <a:lnSpc>
                <a:spcPct val="130000"/>
              </a:lnSpc>
            </a:pPr>
            <a:r>
              <a:rPr lang="nl-NL" sz="3200" b="1" dirty="0"/>
              <a:t>Johannes 6</a:t>
            </a:r>
            <a:endParaRPr lang="nl-NL" sz="3200" dirty="0"/>
          </a:p>
          <a:p>
            <a:pPr marL="711200" indent="-711200">
              <a:lnSpc>
                <a:spcPct val="130000"/>
              </a:lnSpc>
            </a:pPr>
            <a:r>
              <a:rPr lang="nl-NL" sz="3200" b="1" dirty="0" smtClean="0"/>
              <a:t>55</a:t>
            </a:r>
            <a:r>
              <a:rPr lang="nl-NL" sz="3200" b="1" dirty="0"/>
              <a:t>-56 </a:t>
            </a:r>
            <a:r>
              <a:rPr lang="nl-NL" sz="3200" dirty="0"/>
              <a:t> </a:t>
            </a:r>
            <a:r>
              <a:rPr lang="nl-NL" sz="3200" dirty="0" smtClean="0"/>
              <a:t>Mijn </a:t>
            </a:r>
            <a:r>
              <a:rPr lang="nl-NL" sz="3200" dirty="0"/>
              <a:t>lichaam is het ware voedsel en mijn bloed is de ware drank. Wie mijn lichaam eet en mijn bloed drinkt, blijft in Mij en Ik blijf in hem</a:t>
            </a:r>
            <a:r>
              <a:rPr lang="nl-NL" sz="3200" dirty="0" smtClean="0"/>
              <a:t>.</a:t>
            </a:r>
            <a:endParaRPr lang="nl-NL" sz="3200" dirty="0"/>
          </a:p>
          <a:p>
            <a:pPr marL="711200" indent="-711200">
              <a:lnSpc>
                <a:spcPct val="130000"/>
              </a:lnSpc>
            </a:pPr>
            <a:endParaRPr lang="nl-NL" sz="3200" dirty="0"/>
          </a:p>
        </p:txBody>
      </p:sp>
    </p:spTree>
    <p:extLst>
      <p:ext uri="{BB962C8B-B14F-4D97-AF65-F5344CB8AC3E}">
        <p14:creationId xmlns:p14="http://schemas.microsoft.com/office/powerpoint/2010/main" val="3028708915"/>
      </p:ext>
    </p:extLst>
  </p:cSld>
  <p:clrMapOvr>
    <a:masterClrMapping/>
  </p:clrMapOvr>
  <p:transition xmlns:p14="http://schemas.microsoft.com/office/powerpoint/2010/mai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568952" cy="5688136"/>
          </a:xfrm>
        </p:spPr>
        <p:txBody>
          <a:bodyPr/>
          <a:lstStyle/>
          <a:p>
            <a:pPr marL="0" indent="0">
              <a:lnSpc>
                <a:spcPct val="130000"/>
              </a:lnSpc>
            </a:pPr>
            <a:r>
              <a:rPr lang="nl-NL" sz="3200" b="1" dirty="0" smtClean="0"/>
              <a:t>Nederlandse Geloofsbelijdenis – art. 35</a:t>
            </a:r>
          </a:p>
          <a:p>
            <a:pPr marL="0" indent="0">
              <a:lnSpc>
                <a:spcPct val="130000"/>
              </a:lnSpc>
            </a:pPr>
            <a:r>
              <a:rPr lang="nl-NL" sz="3100" dirty="0"/>
              <a:t>Verder, hoewel het </a:t>
            </a:r>
            <a:r>
              <a:rPr lang="nl-NL" sz="3100" dirty="0" err="1"/>
              <a:t>sakrament</a:t>
            </a:r>
            <a:r>
              <a:rPr lang="nl-NL" sz="3100" dirty="0"/>
              <a:t> met de zaak waarvan het een teken is, verbonden is, </a:t>
            </a:r>
            <a:r>
              <a:rPr lang="nl-NL" sz="3100" dirty="0" err="1" smtClean="0"/>
              <a:t>wor-den</a:t>
            </a:r>
            <a:r>
              <a:rPr lang="nl-NL" sz="3100" dirty="0" smtClean="0"/>
              <a:t> </a:t>
            </a:r>
            <a:r>
              <a:rPr lang="nl-NL" sz="3100" dirty="0"/>
              <a:t>beide toch niet door allen ontvangen. De goddeloze ontvangt wel het </a:t>
            </a:r>
            <a:r>
              <a:rPr lang="nl-NL" sz="3100" dirty="0" err="1"/>
              <a:t>sakrament</a:t>
            </a:r>
            <a:r>
              <a:rPr lang="nl-NL" sz="3100" dirty="0"/>
              <a:t>, tot zijn veroordeling, maar niet de waarheid van het </a:t>
            </a:r>
            <a:r>
              <a:rPr lang="nl-NL" sz="3100" dirty="0" err="1"/>
              <a:t>sakrament</a:t>
            </a:r>
            <a:r>
              <a:rPr lang="nl-NL" sz="3100" dirty="0"/>
              <a:t>, evenals Judas en Simon de </a:t>
            </a:r>
            <a:r>
              <a:rPr lang="nl-NL" sz="3100" dirty="0" err="1" smtClean="0"/>
              <a:t>tove-naar</a:t>
            </a:r>
            <a:r>
              <a:rPr lang="nl-NL" sz="3100" dirty="0" smtClean="0"/>
              <a:t> </a:t>
            </a:r>
            <a:r>
              <a:rPr lang="nl-NL" sz="3100" dirty="0"/>
              <a:t>beiden wel het </a:t>
            </a:r>
            <a:r>
              <a:rPr lang="nl-NL" sz="3100" dirty="0" err="1"/>
              <a:t>sakrament</a:t>
            </a:r>
            <a:r>
              <a:rPr lang="nl-NL" sz="3100" dirty="0"/>
              <a:t> ontvingen, maar niet Christus, die daardoor voorgesteld </a:t>
            </a:r>
            <a:r>
              <a:rPr lang="nl-NL" sz="3100" dirty="0" smtClean="0"/>
              <a:t>wordt. </a:t>
            </a:r>
            <a:r>
              <a:rPr lang="nl-NL" sz="3100" dirty="0"/>
              <a:t>Hij wordt alleen het deel van de gelovigen. </a:t>
            </a:r>
          </a:p>
          <a:p>
            <a:pPr marL="0" indent="0">
              <a:lnSpc>
                <a:spcPct val="130000"/>
              </a:lnSpc>
            </a:pPr>
            <a:endParaRPr lang="nl-NL" sz="3200" b="1" dirty="0"/>
          </a:p>
        </p:txBody>
      </p:sp>
    </p:spTree>
    <p:extLst>
      <p:ext uri="{BB962C8B-B14F-4D97-AF65-F5344CB8AC3E}">
        <p14:creationId xmlns:p14="http://schemas.microsoft.com/office/powerpoint/2010/main" val="3274058991"/>
      </p:ext>
    </p:extLst>
  </p:cSld>
  <p:clrMapOvr>
    <a:masterClrMapping/>
  </p:clrMapOvr>
  <p:transition xmlns:p14="http://schemas.microsoft.com/office/powerpoint/2010/mai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496944" cy="5688136"/>
          </a:xfrm>
        </p:spPr>
        <p:txBody>
          <a:bodyPr/>
          <a:lstStyle/>
          <a:p>
            <a:pPr>
              <a:lnSpc>
                <a:spcPct val="140000"/>
              </a:lnSpc>
            </a:pPr>
            <a:r>
              <a:rPr lang="nl-NL" sz="3200" dirty="0"/>
              <a:t>Het gaat er in het geloof </a:t>
            </a:r>
            <a:endParaRPr lang="nl-NL" sz="3200" dirty="0" smtClean="0"/>
          </a:p>
          <a:p>
            <a:pPr>
              <a:lnSpc>
                <a:spcPct val="140000"/>
              </a:lnSpc>
            </a:pPr>
            <a:r>
              <a:rPr lang="nl-NL" sz="3200" dirty="0" smtClean="0"/>
              <a:t>en </a:t>
            </a:r>
            <a:r>
              <a:rPr lang="nl-NL" sz="3200" dirty="0"/>
              <a:t>bij het Avondmaal niet om, </a:t>
            </a:r>
          </a:p>
          <a:p>
            <a:pPr>
              <a:lnSpc>
                <a:spcPct val="140000"/>
              </a:lnSpc>
            </a:pPr>
            <a:r>
              <a:rPr lang="nl-NL" sz="3200" dirty="0"/>
              <a:t>wat Jezus je allemaal geven kan</a:t>
            </a:r>
            <a:r>
              <a:rPr lang="nl-NL" sz="3200" dirty="0" smtClean="0"/>
              <a:t>.</a:t>
            </a:r>
          </a:p>
          <a:p>
            <a:pPr>
              <a:lnSpc>
                <a:spcPct val="140000"/>
              </a:lnSpc>
            </a:pPr>
            <a:endParaRPr lang="nl-NL" sz="3200" dirty="0"/>
          </a:p>
          <a:p>
            <a:pPr>
              <a:lnSpc>
                <a:spcPct val="140000"/>
              </a:lnSpc>
            </a:pPr>
            <a:r>
              <a:rPr lang="nl-NL" sz="3200" dirty="0"/>
              <a:t>Het gaat er vooral om, </a:t>
            </a:r>
            <a:endParaRPr lang="nl-NL" sz="3200" dirty="0" smtClean="0"/>
          </a:p>
          <a:p>
            <a:pPr>
              <a:lnSpc>
                <a:spcPct val="140000"/>
              </a:lnSpc>
            </a:pPr>
            <a:r>
              <a:rPr lang="nl-NL" sz="3200" dirty="0" smtClean="0"/>
              <a:t>wie </a:t>
            </a:r>
            <a:r>
              <a:rPr lang="nl-NL" sz="3200" dirty="0"/>
              <a:t>Jezus voor jou is: </a:t>
            </a:r>
          </a:p>
          <a:p>
            <a:pPr>
              <a:lnSpc>
                <a:spcPct val="140000"/>
              </a:lnSpc>
            </a:pPr>
            <a:r>
              <a:rPr lang="nl-NL" sz="4400" b="1" i="1" dirty="0">
                <a:solidFill>
                  <a:srgbClr val="FFFF00"/>
                </a:solidFill>
              </a:rPr>
              <a:t>Hij is het levende brood</a:t>
            </a:r>
            <a:r>
              <a:rPr lang="nl-NL" sz="4400" dirty="0">
                <a:solidFill>
                  <a:srgbClr val="FFFF00"/>
                </a:solidFill>
              </a:rPr>
              <a:t>!</a:t>
            </a:r>
          </a:p>
          <a:p>
            <a:pPr marL="711200" indent="-711200">
              <a:lnSpc>
                <a:spcPct val="130000"/>
              </a:lnSpc>
            </a:pPr>
            <a:endParaRPr lang="nl-NL" sz="3200" dirty="0"/>
          </a:p>
        </p:txBody>
      </p:sp>
    </p:spTree>
    <p:extLst>
      <p:ext uri="{BB962C8B-B14F-4D97-AF65-F5344CB8AC3E}">
        <p14:creationId xmlns:p14="http://schemas.microsoft.com/office/powerpoint/2010/main" val="3564047012"/>
      </p:ext>
    </p:extLst>
  </p:cSld>
  <p:clrMapOvr>
    <a:masterClrMapping/>
  </p:clrMapOvr>
  <p:transition xmlns:p14="http://schemas.microsoft.com/office/powerpoint/2010/mai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568952" cy="5688136"/>
          </a:xfrm>
        </p:spPr>
        <p:txBody>
          <a:bodyPr/>
          <a:lstStyle/>
          <a:p>
            <a:pPr marL="0" indent="0">
              <a:lnSpc>
                <a:spcPct val="130000"/>
              </a:lnSpc>
            </a:pPr>
            <a:r>
              <a:rPr lang="nl-NL" sz="3200" b="1" dirty="0" smtClean="0"/>
              <a:t>Nederlandse Geloofsbelijdenis – art. 35</a:t>
            </a:r>
          </a:p>
          <a:p>
            <a:pPr marL="0" indent="0">
              <a:lnSpc>
                <a:spcPct val="130000"/>
              </a:lnSpc>
            </a:pPr>
            <a:endParaRPr lang="nl-NL" sz="3200" dirty="0" smtClean="0"/>
          </a:p>
          <a:p>
            <a:pPr marL="0" indent="0">
              <a:lnSpc>
                <a:spcPct val="130000"/>
              </a:lnSpc>
            </a:pPr>
            <a:r>
              <a:rPr lang="nl-NL" sz="3200" dirty="0" smtClean="0"/>
              <a:t>Tenslotte, wij ontvangen dit heilig </a:t>
            </a:r>
            <a:r>
              <a:rPr lang="nl-NL" sz="3200" dirty="0" err="1" smtClean="0"/>
              <a:t>sakrament</a:t>
            </a:r>
            <a:r>
              <a:rPr lang="nl-NL" sz="3200" dirty="0" smtClean="0"/>
              <a:t> in de samenkomst van Gods volk met </a:t>
            </a:r>
            <a:r>
              <a:rPr lang="nl-NL" sz="3200" dirty="0" err="1" smtClean="0"/>
              <a:t>oot-moed</a:t>
            </a:r>
            <a:r>
              <a:rPr lang="nl-NL" sz="3200" dirty="0" smtClean="0"/>
              <a:t> en eerbied. Daarbij gedenken wij samen met dankzegging de dood van Christus, onze Heiland, en doen wij belijdenis van ons geloof en van de christelijke godsdienst. Daarom behoort niemand aan het avondmaal te gaan zonder </a:t>
            </a:r>
            <a:r>
              <a:rPr lang="nl-NL" sz="3200" i="1" dirty="0" smtClean="0"/>
              <a:t>zichzelf eerst</a:t>
            </a:r>
            <a:r>
              <a:rPr lang="nl-NL" sz="3200" dirty="0" smtClean="0"/>
              <a:t> op de juiste wijze</a:t>
            </a:r>
            <a:endParaRPr lang="nl-NL" sz="3200" b="1" dirty="0"/>
          </a:p>
        </p:txBody>
      </p:sp>
    </p:spTree>
    <p:extLst>
      <p:ext uri="{BB962C8B-B14F-4D97-AF65-F5344CB8AC3E}">
        <p14:creationId xmlns:p14="http://schemas.microsoft.com/office/powerpoint/2010/main" val="1134074027"/>
      </p:ext>
    </p:extLst>
  </p:cSld>
  <p:clrMapOvr>
    <a:masterClrMapping/>
  </p:clrMapOvr>
  <p:transition xmlns:p14="http://schemas.microsoft.com/office/powerpoint/2010/mai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568952" cy="5688136"/>
          </a:xfrm>
        </p:spPr>
        <p:txBody>
          <a:bodyPr/>
          <a:lstStyle/>
          <a:p>
            <a:pPr marL="0" indent="0">
              <a:lnSpc>
                <a:spcPct val="130000"/>
              </a:lnSpc>
            </a:pPr>
            <a:r>
              <a:rPr lang="nl-NL" sz="3200" i="1" dirty="0"/>
              <a:t>beproefd te hebben</a:t>
            </a:r>
            <a:r>
              <a:rPr lang="nl-NL" sz="3200" dirty="0"/>
              <a:t>, om, als </a:t>
            </a:r>
            <a:r>
              <a:rPr lang="nl-NL" sz="3200" dirty="0" smtClean="0"/>
              <a:t>hij</a:t>
            </a:r>
            <a:r>
              <a:rPr lang="nl-NL" sz="3200" b="1" dirty="0" smtClean="0"/>
              <a:t> </a:t>
            </a:r>
            <a:r>
              <a:rPr lang="nl-NL" sz="3200" dirty="0" smtClean="0"/>
              <a:t>van </a:t>
            </a:r>
            <a:r>
              <a:rPr lang="nl-NL" sz="3200" dirty="0"/>
              <a:t>dit brood eet en uit de beker drinkt, niet </a:t>
            </a:r>
            <a:r>
              <a:rPr lang="nl-NL" sz="3200" i="1" dirty="0"/>
              <a:t>tot zijn eigen oordeel te eten en te drinken</a:t>
            </a:r>
            <a:r>
              <a:rPr lang="nl-NL" sz="3200" dirty="0"/>
              <a:t> (1 Kor. 11:28, 29). Kortom, we worden door het gebruik van dit heilig </a:t>
            </a:r>
            <a:r>
              <a:rPr lang="nl-NL" sz="3200" dirty="0" err="1"/>
              <a:t>sakrament</a:t>
            </a:r>
            <a:r>
              <a:rPr lang="nl-NL" sz="3200" dirty="0"/>
              <a:t> bewogen tot een vurige liefde jegens God en onze naaste.</a:t>
            </a:r>
            <a:br>
              <a:rPr lang="nl-NL" sz="3200" dirty="0"/>
            </a:br>
            <a:r>
              <a:rPr lang="nl-NL" sz="3200" dirty="0"/>
              <a:t>Daarom verwerpen wij als ontheiliging van de </a:t>
            </a:r>
            <a:r>
              <a:rPr lang="nl-NL" sz="3200" dirty="0" err="1"/>
              <a:t>sakramenten</a:t>
            </a:r>
            <a:r>
              <a:rPr lang="nl-NL" sz="3200" dirty="0"/>
              <a:t> alle toevoegingen en vervloekte verzinsels die de mensen erin aangebracht en ermee vermengd hebben. </a:t>
            </a:r>
            <a:endParaRPr lang="nl-NL" sz="3200" dirty="0" smtClean="0"/>
          </a:p>
          <a:p>
            <a:pPr marL="0" indent="0">
              <a:lnSpc>
                <a:spcPct val="130000"/>
              </a:lnSpc>
            </a:pPr>
            <a:endParaRPr lang="nl-NL" sz="3200" b="1" dirty="0"/>
          </a:p>
        </p:txBody>
      </p:sp>
    </p:spTree>
    <p:extLst>
      <p:ext uri="{BB962C8B-B14F-4D97-AF65-F5344CB8AC3E}">
        <p14:creationId xmlns:p14="http://schemas.microsoft.com/office/powerpoint/2010/main" val="3346781366"/>
      </p:ext>
    </p:extLst>
  </p:cSld>
  <p:clrMapOvr>
    <a:masterClrMapping/>
  </p:clrMapOvr>
  <p:transition xmlns:p14="http://schemas.microsoft.com/office/powerpoint/2010/mai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323528" y="116632"/>
            <a:ext cx="8568952" cy="5688136"/>
          </a:xfrm>
        </p:spPr>
        <p:txBody>
          <a:bodyPr/>
          <a:lstStyle/>
          <a:p>
            <a:pPr marL="0" indent="0">
              <a:lnSpc>
                <a:spcPct val="130000"/>
              </a:lnSpc>
            </a:pPr>
            <a:r>
              <a:rPr lang="nl-NL" sz="3200" dirty="0" smtClean="0"/>
              <a:t>En </a:t>
            </a:r>
            <a:r>
              <a:rPr lang="nl-NL" sz="3200" dirty="0"/>
              <a:t>wij verklaren dat men zich tevreden moet stellen met wat Christus en zijn apostelen ons voorgeschreven hebben en dat men daarover moet spreken zoals zij erover gesproken hebben.</a:t>
            </a:r>
          </a:p>
          <a:p>
            <a:pPr marL="0" indent="0">
              <a:lnSpc>
                <a:spcPct val="130000"/>
              </a:lnSpc>
            </a:pPr>
            <a:endParaRPr lang="nl-NL" sz="3200" dirty="0" smtClean="0"/>
          </a:p>
          <a:p>
            <a:pPr marL="0" indent="0">
              <a:lnSpc>
                <a:spcPct val="130000"/>
              </a:lnSpc>
            </a:pPr>
            <a:endParaRPr lang="nl-NL" sz="3200" b="1" dirty="0"/>
          </a:p>
        </p:txBody>
      </p:sp>
    </p:spTree>
    <p:extLst>
      <p:ext uri="{BB962C8B-B14F-4D97-AF65-F5344CB8AC3E}">
        <p14:creationId xmlns:p14="http://schemas.microsoft.com/office/powerpoint/2010/main" val="2704287248"/>
      </p:ext>
    </p:extLst>
  </p:cSld>
  <p:clrMapOvr>
    <a:masterClrMapping/>
  </p:clrMapOvr>
  <p:transition xmlns:p14="http://schemas.microsoft.com/office/powerpoint/2010/mai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572</TotalTime>
  <Words>757</Words>
  <Application>Microsoft Macintosh PowerPoint</Application>
  <PresentationFormat>Diavoorstelling (4:3)</PresentationFormat>
  <Paragraphs>41</Paragraphs>
  <Slides>16</Slides>
  <Notes>0</Notes>
  <HiddenSlides>0</HiddenSlides>
  <MMClips>0</MMClips>
  <ScaleCrop>false</ScaleCrop>
  <HeadingPairs>
    <vt:vector size="6" baseType="variant">
      <vt:variant>
        <vt:lpstr>Gebruikte lettertypen</vt:lpstr>
      </vt:variant>
      <vt:variant>
        <vt:i4>2</vt:i4>
      </vt:variant>
      <vt:variant>
        <vt:lpstr>Thema</vt:lpstr>
      </vt:variant>
      <vt:variant>
        <vt:i4>2</vt:i4>
      </vt:variant>
      <vt:variant>
        <vt:lpstr>Diatitels</vt:lpstr>
      </vt:variant>
      <vt:variant>
        <vt:i4>16</vt:i4>
      </vt:variant>
    </vt:vector>
  </HeadingPairs>
  <TitlesOfParts>
    <vt:vector size="20" baseType="lpstr">
      <vt:lpstr>Berlin Sans FB</vt:lpstr>
      <vt:lpstr>Tahoma</vt:lpstr>
      <vt:lpstr>SjabloonPresentatie_v3 0</vt:lpstr>
      <vt:lpstr>1_Tekstmodel</vt:lpstr>
      <vt:lpstr>PowerPoint-presentatie</vt:lpstr>
      <vt:lpstr>PowerPoint-presentatie</vt:lpstr>
      <vt:lpstr>PowerPoint-presentatie</vt:lpstr>
      <vt:lpstr>PowerPoint-presentatie</vt:lpstr>
      <vt:lpstr>PowerPoint-presentatie</vt:lpstr>
      <vt:lpstr>PowerPoint-presentatie</vt:lpstr>
      <vt:lpstr>Doop en Avondmaal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69</cp:revision>
  <dcterms:created xsi:type="dcterms:W3CDTF">2010-04-24T18:41:21Z</dcterms:created>
  <dcterms:modified xsi:type="dcterms:W3CDTF">2018-06-16T18:18:46Z</dcterms:modified>
</cp:coreProperties>
</file>