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1415536393" r:id="rId2"/>
    <p:sldId id="1769978193" r:id="rId3"/>
    <p:sldId id="1769978194" r:id="rId4"/>
    <p:sldId id="1769978195" r:id="rId5"/>
    <p:sldId id="1769978196" r:id="rId6"/>
    <p:sldId id="1769978197" r:id="rId7"/>
    <p:sldId id="1769978198" r:id="rId8"/>
    <p:sldId id="1769978199" r:id="rId9"/>
    <p:sldId id="1769978200" r:id="rId10"/>
    <p:sldId id="1769978201" r:id="rId11"/>
    <p:sldId id="1769978202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E1B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7" autoAdjust="0"/>
    <p:restoredTop sz="94629" autoAdjust="0"/>
  </p:normalViewPr>
  <p:slideViewPr>
    <p:cSldViewPr snapToGrid="0">
      <p:cViewPr varScale="1">
        <p:scale>
          <a:sx n="80" d="100"/>
          <a:sy n="80" d="100"/>
        </p:scale>
        <p:origin x="-14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3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47D6CD-E36C-420A-889B-8310D89A9311}" type="datetimeFigureOut">
              <a:rPr lang="en-GB"/>
              <a:pPr>
                <a:defRPr/>
              </a:pPr>
              <a:t>10/08/2019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61DDE3-E8B5-438C-ADCE-71A10AC15A0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165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1B5D2DE-CE4B-4A1D-B084-858DDC86815C}" type="datetimeFigureOut">
              <a:rPr lang="nl-NL"/>
              <a:pPr>
                <a:defRPr/>
              </a:pPr>
              <a:t>10-8-2019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NL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E4C7509-2E07-47C6-81BF-281ACD90672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14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 bwMode="auto">
          <a:xfrm>
            <a:off x="0" y="1628775"/>
            <a:ext cx="91440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0" rIns="18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ea typeface="+mj-ea"/>
                <a:cs typeface="Tahoma" pitchFamily="34" charset="0"/>
              </a:rPr>
              <a:t>Namens de kerkenraad van Assen Peelo</a:t>
            </a:r>
            <a:b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ea typeface="+mj-ea"/>
                <a:cs typeface="Tahoma" pitchFamily="34" charset="0"/>
              </a:rPr>
            </a:b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ea typeface="+mj-ea"/>
                <a:cs typeface="Tahoma" pitchFamily="34" charset="0"/>
              </a:rPr>
              <a:t>van harte welkom in deze kerkdienst.</a:t>
            </a:r>
            <a:b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ea typeface="+mj-ea"/>
                <a:cs typeface="Tahoma" pitchFamily="34" charset="0"/>
              </a:rPr>
            </a:br>
            <a:endParaRPr lang="nl-NL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ea typeface="+mj-ea"/>
                <a:cs typeface="Tahoma" pitchFamily="34" charset="0"/>
              </a:rPr>
              <a:t>Voorganger: 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8763000" y="6591300"/>
            <a:ext cx="3302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Tahoma" pitchFamily="34" charset="0"/>
              </a:rPr>
              <a:t>1.4</a:t>
            </a:r>
            <a:endParaRPr lang="nl-NL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Tahom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5085184"/>
            <a:ext cx="9144000" cy="1772816"/>
          </a:xfrm>
          <a:prstGeom prst="rect">
            <a:avLst/>
          </a:prstGeom>
        </p:spPr>
        <p:txBody>
          <a:bodyPr lIns="1080000"/>
          <a:lstStyle>
            <a:lvl1pPr marL="0" indent="0">
              <a:buNone/>
              <a:defRPr lang="nl-NL" sz="2800" dirty="0">
                <a:cs typeface="Tahoma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0" y="0"/>
            <a:ext cx="4649788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rIns="180000" anchor="b"/>
          <a:lstStyle/>
          <a:p>
            <a:pPr fontAlgn="auto">
              <a:spcAft>
                <a:spcPts val="0"/>
              </a:spcAft>
              <a:defRPr/>
            </a:pPr>
            <a:r>
              <a:rPr lang="nl-NL" sz="3200" dirty="0">
                <a:solidFill>
                  <a:schemeClr val="tx1">
                    <a:lumMod val="95000"/>
                  </a:schemeClr>
                </a:solidFill>
                <a:effectLst/>
                <a:cs typeface="Tahoma" pitchFamily="34" charset="0"/>
              </a:rPr>
              <a:t>Agenda Assen-Peelo</a:t>
            </a:r>
            <a:endParaRPr lang="en-GB" sz="3000" dirty="0">
              <a:solidFill>
                <a:schemeClr val="tx1">
                  <a:lumMod val="95000"/>
                </a:schemeClr>
              </a:solidFill>
              <a:effectLst/>
              <a:cs typeface="Tahoma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GB" sz="28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tum en zegengro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b="45238"/>
          <a:stretch>
            <a:fillRect/>
          </a:stretch>
        </p:blipFill>
        <p:spPr bwMode="auto">
          <a:xfrm>
            <a:off x="179388" y="1700213"/>
            <a:ext cx="8785225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l="77359" t="29018" r="943" b="45238"/>
          <a:stretch>
            <a:fillRect/>
          </a:stretch>
        </p:blipFill>
        <p:spPr bwMode="auto">
          <a:xfrm>
            <a:off x="3492500" y="4437063"/>
            <a:ext cx="22447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hoek 8"/>
          <p:cNvSpPr/>
          <p:nvPr/>
        </p:nvSpPr>
        <p:spPr>
          <a:xfrm>
            <a:off x="6732588" y="2924175"/>
            <a:ext cx="2232025" cy="12969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ederen/ Bijbe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1908000"/>
            <a:ext cx="9144000" cy="4696986"/>
          </a:xfrm>
          <a:prstGeom prst="rect">
            <a:avLst/>
          </a:prstGeom>
        </p:spPr>
        <p:txBody>
          <a:bodyPr lIns="720000" tIns="72000" rIns="252000" bIns="360000"/>
          <a:lstStyle>
            <a:lvl1pPr marL="0" indent="0">
              <a:buNone/>
              <a:defRPr sz="2800" baseline="0">
                <a:effectLst>
                  <a:outerShdw blurRad="63500" dist="38100" algn="ctr" rotWithShape="0">
                    <a:schemeClr val="bg1">
                      <a:alpha val="70000"/>
                    </a:scheme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6444208" cy="1844824"/>
          </a:xfrm>
          <a:prstGeom prst="rect">
            <a:avLst/>
          </a:prstGeom>
        </p:spPr>
        <p:txBody>
          <a:bodyPr lIns="180000" tIns="0" bIns="360000" anchor="b" anchorCtr="0"/>
          <a:lstStyle>
            <a:lvl1pPr marL="0" indent="0">
              <a:buNone/>
              <a:defRPr sz="3000" baseline="0">
                <a:effectLst>
                  <a:outerShdw blurRad="63500" dist="38100" algn="tl" rotWithShape="0">
                    <a:schemeClr val="bg1">
                      <a:alpha val="70000"/>
                    </a:scheme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Bijbeltekst_na_eer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72225" y="0"/>
            <a:ext cx="2771775" cy="1989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548640"/>
            <a:ext cx="9144000" cy="6065224"/>
          </a:xfrm>
          <a:prstGeom prst="rect">
            <a:avLst/>
          </a:prstGeom>
        </p:spPr>
        <p:txBody>
          <a:bodyPr lIns="720000" tIns="72000" rIns="252000" bIns="360000"/>
          <a:lstStyle>
            <a:lvl1pPr marL="0" indent="0">
              <a:buNone/>
              <a:defRPr sz="2800" baseline="0">
                <a:effectLst>
                  <a:outerShdw blurRad="63500" dist="38100" algn="ctr" rotWithShape="0">
                    <a:schemeClr val="bg1">
                      <a:alpha val="70000"/>
                    </a:scheme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ec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752850"/>
            <a:ext cx="3924300" cy="576263"/>
          </a:xfrm>
          <a:prstGeom prst="rect">
            <a:avLst/>
          </a:prstGeom>
        </p:spPr>
        <p:txBody>
          <a:bodyPr lIns="720000" rIns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1</a:t>
            </a:r>
            <a:r>
              <a:rPr lang="nl-NL" sz="2800" baseline="300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e</a:t>
            </a: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  collecte: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652963"/>
            <a:ext cx="3924300" cy="576262"/>
          </a:xfrm>
          <a:prstGeom prst="rect">
            <a:avLst/>
          </a:prstGeom>
        </p:spPr>
        <p:txBody>
          <a:bodyPr lIns="720000" rIns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cs typeface="Arial" pitchFamily="34" charset="0"/>
              </a:rPr>
              <a:t>2</a:t>
            </a:r>
            <a:r>
              <a:rPr lang="nl-NL" sz="2800" baseline="30000" dirty="0">
                <a:solidFill>
                  <a:schemeClr val="tx1">
                    <a:lumMod val="95000"/>
                  </a:schemeClr>
                </a:solidFill>
                <a:effectLst/>
                <a:cs typeface="Arial" pitchFamily="34" charset="0"/>
              </a:rPr>
              <a:t>e</a:t>
            </a:r>
            <a:r>
              <a:rPr lang="nl-NL" sz="2800" dirty="0">
                <a:solidFill>
                  <a:schemeClr val="tx1">
                    <a:lumMod val="95000"/>
                  </a:schemeClr>
                </a:solidFill>
                <a:effectLst/>
                <a:cs typeface="Arial" pitchFamily="34" charset="0"/>
              </a:rPr>
              <a:t>  collecte:</a:t>
            </a:r>
            <a:endParaRPr lang="en-GB" sz="2800" dirty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pic>
        <p:nvPicPr>
          <p:cNvPr id="8" name="Tijdelijke aanduiding voor inhoud 3" descr="Collecte.jpg"/>
          <p:cNvPicPr>
            <a:picLocks noChangeAspect="1"/>
          </p:cNvPicPr>
          <p:nvPr/>
        </p:nvPicPr>
        <p:blipFill>
          <a:blip r:embed="rId2" cstate="print"/>
          <a:srcRect r="74409" b="79784"/>
          <a:stretch>
            <a:fillRect/>
          </a:stretch>
        </p:blipFill>
        <p:spPr bwMode="auto">
          <a:xfrm>
            <a:off x="179388" y="188913"/>
            <a:ext cx="2339975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00500" y="3753136"/>
            <a:ext cx="5143500" cy="576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effectLst>
                  <a:outerShdw blurRad="63500" dist="38100" algn="tl" rotWithShape="0">
                    <a:schemeClr val="bg1">
                      <a:alpha val="70000"/>
                    </a:schemeClr>
                  </a:outerShdw>
                </a:effectLst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000500" y="4653136"/>
            <a:ext cx="5143500" cy="576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effectLst>
                  <a:outerShdw blurRad="63500" dist="38100" algn="tl" rotWithShape="0">
                    <a:schemeClr val="bg1">
                      <a:alpha val="70000"/>
                    </a:schemeClr>
                  </a:outerShdw>
                </a:effectLst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 morgendien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inhoud 3" descr="Einde.jpg"/>
          <p:cNvPicPr>
            <a:picLocks noChangeAspect="1"/>
          </p:cNvPicPr>
          <p:nvPr/>
        </p:nvPicPr>
        <p:blipFill rotWithShape="1">
          <a:blip r:embed="rId2" cstate="print"/>
          <a:srcRect l="62817"/>
          <a:stretch/>
        </p:blipFill>
        <p:spPr>
          <a:xfrm>
            <a:off x="5753100" y="16032"/>
            <a:ext cx="3405459" cy="6841968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0" y="15875"/>
            <a:ext cx="5940425" cy="6842125"/>
          </a:xfrm>
          <a:prstGeom prst="rect">
            <a:avLst/>
          </a:prstGeom>
        </p:spPr>
        <p:txBody>
          <a:bodyPr lIns="720000" rIns="252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Ook vanmiddag heten wij 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weer van harte welkom in onze kerk.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600" dirty="0">
              <a:solidFill>
                <a:schemeClr val="tx1">
                  <a:lumMod val="9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aanvang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Voorganger: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600" dirty="0">
              <a:solidFill>
                <a:schemeClr val="tx1">
                  <a:lumMod val="9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Mocht u naar aanleiding van deze dienst vragen hebben dan kunt u terecht bij het welkomstcomité in de ontmoetingshal.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600" dirty="0">
              <a:solidFill>
                <a:schemeClr val="tx1">
                  <a:lumMod val="95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+mn-lt"/>
                <a:cs typeface="Arial" pitchFamily="34" charset="0"/>
              </a:rPr>
              <a:t>Wel thuis!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4232275"/>
            <a:ext cx="2771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56470" y="2026940"/>
            <a:ext cx="3082033" cy="432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600" kern="1200" dirty="0">
                <a:solidFill>
                  <a:schemeClr val="bg1"/>
                </a:solidFill>
                <a:effectLst>
                  <a:outerShdw blurRad="63500" dist="38100" algn="tl">
                    <a:schemeClr val="bg1">
                      <a:alpha val="70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502570" y="2426990"/>
            <a:ext cx="3082033" cy="432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600" kern="1200" baseline="0" dirty="0">
                <a:solidFill>
                  <a:schemeClr val="bg1"/>
                </a:solidFill>
                <a:effectLst>
                  <a:outerShdw blurRad="63500" dist="38100" algn="tl">
                    <a:schemeClr val="bg1">
                      <a:alpha val="70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29320" y="2823865"/>
            <a:ext cx="3082033" cy="432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2600" kern="1200" baseline="0" dirty="0">
                <a:solidFill>
                  <a:schemeClr val="bg1"/>
                </a:solidFill>
                <a:effectLst>
                  <a:outerShdw blurRad="63500" dist="38100" algn="tl">
                    <a:schemeClr val="bg1">
                      <a:alpha val="70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Afgeronde rechthoek 10"/>
          <p:cNvSpPr/>
          <p:nvPr userDrawn="1"/>
        </p:nvSpPr>
        <p:spPr>
          <a:xfrm>
            <a:off x="5917224" y="4659923"/>
            <a:ext cx="2620107" cy="562708"/>
          </a:xfrm>
          <a:prstGeom prst="roundRect">
            <a:avLst/>
          </a:prstGeom>
          <a:solidFill>
            <a:srgbClr val="1E1B1A"/>
          </a:solidFill>
          <a:ln>
            <a:solidFill>
              <a:srgbClr val="1E1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1E1B1A"/>
              </a:solidFill>
            </a:endParaRPr>
          </a:p>
        </p:txBody>
      </p:sp>
      <p:sp>
        <p:nvSpPr>
          <p:cNvPr id="12" name="Tekstvak 11"/>
          <p:cNvSpPr txBox="1"/>
          <p:nvPr userDrawn="1"/>
        </p:nvSpPr>
        <p:spPr bwMode="auto">
          <a:xfrm>
            <a:off x="5249007" y="6207368"/>
            <a:ext cx="43170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0" rIns="180000" rtlCol="0" anchor="t" anchorCtr="0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nl-NL" sz="1050" b="1" dirty="0" smtClean="0">
                <a:solidFill>
                  <a:schemeClr val="bg1"/>
                </a:solidFill>
                <a:effectLst/>
                <a:latin typeface="Tahoma" pitchFamily="34" charset="0"/>
                <a:ea typeface="+mj-ea"/>
                <a:cs typeface="Tahoma" pitchFamily="34" charset="0"/>
              </a:rPr>
              <a:t>Bijbel in Gewone taal</a:t>
            </a:r>
          </a:p>
          <a:p>
            <a:pPr algn="l" fontAlgn="auto">
              <a:spcAft>
                <a:spcPts val="0"/>
              </a:spcAft>
            </a:pPr>
            <a:r>
              <a:rPr lang="nl-NL" sz="1050" b="1" dirty="0" smtClean="0">
                <a:solidFill>
                  <a:schemeClr val="bg1"/>
                </a:solidFill>
                <a:effectLst/>
                <a:latin typeface="Tahoma" pitchFamily="34" charset="0"/>
                <a:ea typeface="+mj-ea"/>
                <a:cs typeface="Tahoma" pitchFamily="34" charset="0"/>
              </a:rPr>
              <a:t>© Nederlands Bijbelgenootschap 2014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 middagdien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3" descr="Einde.jpg"/>
          <p:cNvPicPr>
            <a:picLocks noChangeAspect="1"/>
          </p:cNvPicPr>
          <p:nvPr/>
        </p:nvPicPr>
        <p:blipFill rotWithShape="1">
          <a:blip r:embed="rId2" cstate="print"/>
          <a:srcRect l="62955"/>
          <a:stretch/>
        </p:blipFill>
        <p:spPr>
          <a:xfrm>
            <a:off x="5765800" y="16032"/>
            <a:ext cx="3392759" cy="6841968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0" y="15875"/>
            <a:ext cx="5940425" cy="6842125"/>
          </a:xfrm>
          <a:prstGeom prst="rect">
            <a:avLst/>
          </a:prstGeom>
        </p:spPr>
        <p:txBody>
          <a:bodyPr lIns="720000" rIns="252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800" dirty="0"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Mocht u naar aanleiding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van deze dienst vragen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hebben dan kunt u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terecht bij het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welkomstcomité in de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ontmoetingshal.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600" dirty="0"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2600" dirty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Wel </a:t>
            </a:r>
            <a:r>
              <a:rPr lang="nl-NL" sz="2600" dirty="0" smtClean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thuis</a:t>
            </a:r>
            <a:r>
              <a:rPr lang="nl-NL" sz="2600" baseline="0" dirty="0" smtClean="0"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!</a:t>
            </a:r>
            <a:endParaRPr lang="nl-NL" sz="2600" dirty="0">
              <a:solidFill>
                <a:schemeClr val="tx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4232275"/>
            <a:ext cx="2771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 userDrawn="1"/>
        </p:nvSpPr>
        <p:spPr bwMode="auto">
          <a:xfrm>
            <a:off x="5249007" y="6207368"/>
            <a:ext cx="43170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0" rIns="180000" rtlCol="0" anchor="t" anchorCtr="0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nl-NL" sz="1050" b="1" dirty="0" smtClean="0">
                <a:solidFill>
                  <a:schemeClr val="bg1"/>
                </a:solidFill>
                <a:effectLst/>
                <a:latin typeface="Tahoma" pitchFamily="34" charset="0"/>
                <a:ea typeface="+mj-ea"/>
                <a:cs typeface="Tahoma" pitchFamily="34" charset="0"/>
              </a:rPr>
              <a:t>Bijbel in Gewone taal</a:t>
            </a:r>
          </a:p>
          <a:p>
            <a:pPr algn="l" fontAlgn="auto">
              <a:spcAft>
                <a:spcPts val="0"/>
              </a:spcAft>
            </a:pPr>
            <a:r>
              <a:rPr lang="nl-NL" sz="1050" b="1" dirty="0" smtClean="0">
                <a:solidFill>
                  <a:schemeClr val="bg1"/>
                </a:solidFill>
                <a:effectLst/>
                <a:latin typeface="Tahoma" pitchFamily="34" charset="0"/>
                <a:ea typeface="+mj-ea"/>
                <a:cs typeface="Tahoma" pitchFamily="34" charset="0"/>
              </a:rPr>
              <a:t>© Nederlands Bijbelgenootschap 2014</a:t>
            </a:r>
          </a:p>
        </p:txBody>
      </p:sp>
      <p:sp>
        <p:nvSpPr>
          <p:cNvPr id="6" name="Afgeronde rechthoek 5"/>
          <p:cNvSpPr/>
          <p:nvPr userDrawn="1"/>
        </p:nvSpPr>
        <p:spPr>
          <a:xfrm>
            <a:off x="5917224" y="4659923"/>
            <a:ext cx="2620107" cy="562708"/>
          </a:xfrm>
          <a:prstGeom prst="roundRect">
            <a:avLst/>
          </a:prstGeom>
          <a:solidFill>
            <a:srgbClr val="1E1B1A"/>
          </a:solidFill>
          <a:ln>
            <a:solidFill>
              <a:srgbClr val="1E1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1E1B1A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zongen a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5963" y="0"/>
            <a:ext cx="3348037" cy="18446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" name="TextBox 2"/>
          <p:cNvSpPr txBox="1"/>
          <p:nvPr/>
        </p:nvSpPr>
        <p:spPr bwMode="auto">
          <a:xfrm>
            <a:off x="0" y="0"/>
            <a:ext cx="644366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80000" rIns="180000" anchor="b"/>
          <a:lstStyle/>
          <a:p>
            <a:pPr fontAlgn="auto">
              <a:spcAft>
                <a:spcPts val="0"/>
              </a:spcAft>
              <a:defRPr/>
            </a:pPr>
            <a:r>
              <a:rPr lang="en-GB" sz="3000" dirty="0" err="1">
                <a:solidFill>
                  <a:schemeClr val="tx1">
                    <a:lumMod val="95000"/>
                  </a:schemeClr>
                </a:solidFill>
                <a:effectLst/>
              </a:rPr>
              <a:t>Gezongen</a:t>
            </a:r>
            <a:r>
              <a:rPr lang="en-GB" sz="3000" dirty="0">
                <a:solidFill>
                  <a:schemeClr val="tx1">
                    <a:lumMod val="95000"/>
                  </a:schemeClr>
                </a:solidFill>
                <a:effectLst/>
              </a:rPr>
              <a:t> Amen</a:t>
            </a:r>
            <a:endParaRPr lang="en-GB" sz="3000" dirty="0">
              <a:solidFill>
                <a:schemeClr val="tx1">
                  <a:lumMod val="95000"/>
                </a:schemeClr>
              </a:solidFill>
              <a:effectLst/>
              <a:ea typeface="+mj-ea"/>
              <a:cs typeface="Tahoma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GB" sz="2800" dirty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9837" t="15523" b="33356"/>
          <a:stretch>
            <a:fillRect/>
          </a:stretch>
        </p:blipFill>
        <p:spPr bwMode="auto">
          <a:xfrm>
            <a:off x="709613" y="1484313"/>
            <a:ext cx="82423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5"/>
          <p:cNvSpPr txBox="1">
            <a:spLocks noChangeArrowheads="1"/>
          </p:cNvSpPr>
          <p:nvPr/>
        </p:nvSpPr>
        <p:spPr bwMode="auto">
          <a:xfrm>
            <a:off x="1504950" y="6051550"/>
            <a:ext cx="7127875" cy="3698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dirty="0" smtClean="0">
                <a:solidFill>
                  <a:schemeClr val="bg1"/>
                </a:solidFill>
              </a:rPr>
              <a:t>A -      men,      A -       men,     A        -            -          -          men</a:t>
            </a:r>
          </a:p>
        </p:txBody>
      </p:sp>
      <p:sp>
        <p:nvSpPr>
          <p:cNvPr id="6" name="Tekstvak 6"/>
          <p:cNvSpPr txBox="1">
            <a:spLocks noChangeArrowheads="1"/>
          </p:cNvSpPr>
          <p:nvPr/>
        </p:nvSpPr>
        <p:spPr bwMode="auto">
          <a:xfrm>
            <a:off x="347663" y="1773238"/>
            <a:ext cx="339725" cy="42465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l-NL" dirty="0" smtClean="0">
                <a:solidFill>
                  <a:schemeClr val="bg1"/>
                </a:solidFill>
              </a:rPr>
              <a:t>S</a:t>
            </a: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nl-NL" dirty="0" smtClean="0">
                <a:solidFill>
                  <a:schemeClr val="bg1"/>
                </a:solidFill>
              </a:rPr>
              <a:t>A</a:t>
            </a: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nl-NL" dirty="0" smtClean="0">
                <a:solidFill>
                  <a:schemeClr val="bg1"/>
                </a:solidFill>
              </a:rPr>
              <a:t>T</a:t>
            </a: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nl-NL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nl-NL" dirty="0" smtClean="0">
                <a:solidFill>
                  <a:schemeClr val="bg1"/>
                </a:solidFill>
              </a:rPr>
              <a:t>B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dden/dan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2085975" cy="1866900"/>
          </a:xfrm>
          <a:prstGeom prst="rect">
            <a:avLst/>
          </a:prstGeom>
          <a:noFill/>
          <a:ln>
            <a:noFill/>
          </a:ln>
          <a:effectLst>
            <a:outerShdw blurRad="63500" dist="38100" algn="tl" rotWithShape="0">
              <a:schemeClr val="bg1">
                <a:alpha val="70000"/>
              </a:schemeClr>
            </a:outerShdw>
          </a:effectLst>
          <a:extLst/>
        </p:spPr>
      </p:pic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2581275" cy="1736725"/>
          </a:xfrm>
          <a:prstGeom prst="rect">
            <a:avLst/>
          </a:prstGeom>
          <a:noFill/>
          <a:ln>
            <a:noFill/>
          </a:ln>
          <a:effectLst>
            <a:outerShdw blurRad="63500" dist="38100" algn="ctr" rotWithShape="0">
              <a:schemeClr val="bg1">
                <a:alpha val="70000"/>
              </a:schemeClr>
            </a:outerShdw>
          </a:effectLst>
          <a:extLst/>
        </p:spPr>
      </p:pic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1946275" cy="2009775"/>
          </a:xfrm>
          <a:prstGeom prst="rect">
            <a:avLst/>
          </a:prstGeom>
          <a:noFill/>
          <a:ln>
            <a:noFill/>
          </a:ln>
          <a:effectLst>
            <a:outerShdw blurRad="63500" dist="38100" algn="ctr" rotWithShape="0">
              <a:schemeClr val="bg1">
                <a:alpha val="70000"/>
              </a:schemeClr>
            </a:outerShdw>
          </a:effectLst>
          <a:extLst/>
        </p:spPr>
      </p:pic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der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65150"/>
            <a:ext cx="2019300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550" y="579438"/>
            <a:ext cx="2254250" cy="1939925"/>
          </a:xfrm>
          <a:prstGeom prst="rect">
            <a:avLst/>
          </a:prstGeom>
          <a:effectLst>
            <a:outerShdw blurRad="63500" dist="38100" algn="ctr" rotWithShape="0">
              <a:schemeClr val="bg1">
                <a:alpha val="70000"/>
              </a:scheme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6788" y="549275"/>
            <a:ext cx="2403475" cy="1470025"/>
          </a:xfrm>
          <a:prstGeom prst="rect">
            <a:avLst/>
          </a:prstGeom>
          <a:effectLst>
            <a:outerShdw blurRad="63500" dist="38100" algn="ctr" rotWithShape="0">
              <a:schemeClr val="bg1">
                <a:alpha val="70000"/>
              </a:scheme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jbelle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550" y="549275"/>
            <a:ext cx="2120900" cy="1682750"/>
          </a:xfrm>
          <a:prstGeom prst="rect">
            <a:avLst/>
          </a:prstGeom>
          <a:effectLst>
            <a:outerShdw blurRad="63500" dist="38100" algn="ctr" rotWithShape="0">
              <a:schemeClr val="bg1">
                <a:alpha val="70000"/>
              </a:scheme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gengro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196373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27763" y="115888"/>
            <a:ext cx="2916237" cy="172878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D9B618-B574-4430-91AB-F5BA759964B2}" type="datetimeFigureOut">
              <a:rPr lang="en-GB"/>
              <a:pPr>
                <a:defRPr/>
              </a:pPr>
              <a:t>10/08/2019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22E731E-EF76-4A40-AB3F-0D077C5C8A4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ur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12176" y="1151792"/>
            <a:ext cx="8431823" cy="5453194"/>
          </a:xfrm>
          <a:prstGeom prst="rect">
            <a:avLst/>
          </a:prstGeom>
        </p:spPr>
        <p:txBody>
          <a:bodyPr lIns="720000" tIns="72000" rIns="252000" bIns="360000"/>
          <a:lstStyle>
            <a:lvl1pPr marL="0" indent="0">
              <a:buNone/>
              <a:defRPr sz="2800" baseline="0">
                <a:effectLst>
                  <a:outerShdw blurRad="63500" dist="38100" algn="ctr" rotWithShape="0">
                    <a:schemeClr val="bg1">
                      <a:alpha val="7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ekstvak 1"/>
          <p:cNvSpPr txBox="1"/>
          <p:nvPr userDrawn="1"/>
        </p:nvSpPr>
        <p:spPr bwMode="auto">
          <a:xfrm>
            <a:off x="0" y="301253"/>
            <a:ext cx="35257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0" rIns="180000" rtlCol="0" anchor="t" anchorCtr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nl-NL" sz="3200" b="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Tahoma" pitchFamily="34" charset="0"/>
              </a:rPr>
              <a:t>Liturgie</a:t>
            </a:r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88913"/>
            <a:ext cx="8208963" cy="6454797"/>
          </a:xfrm>
          <a:prstGeom prst="rect">
            <a:avLst/>
          </a:prstGeom>
        </p:spPr>
        <p:txBody>
          <a:bodyPr/>
          <a:lstStyle>
            <a:lvl1pPr marL="0" indent="0">
              <a:tabLst>
                <a:tab pos="7977188" algn="r"/>
              </a:tabLst>
              <a:defRPr/>
            </a:lvl1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4801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359543" y="0"/>
            <a:ext cx="2784456" cy="157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4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  <p:sldLayoutId id="2147484227" r:id="rId14"/>
    <p:sldLayoutId id="2147484228" r:id="rId15"/>
    <p:sldLayoutId id="2147484229" r:id="rId16"/>
    <p:sldLayoutId id="2147484230" r:id="rId17"/>
    <p:sldLayoutId id="2147484231" r:id="rId18"/>
    <p:sldLayoutId id="2147484232" r:id="rId19"/>
    <p:sldLayoutId id="2147484296" r:id="rId20"/>
    <p:sldLayoutId id="2147484295" r:id="rId2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Dit </a:t>
            </a:r>
            <a:r>
              <a:rPr lang="nl-NL" dirty="0">
                <a:effectLst/>
              </a:rPr>
              <a:t>zijn de ballingen die wegtrokken uit Babel </a:t>
            </a:r>
            <a:r>
              <a:rPr lang="nl-NL" dirty="0" smtClean="0">
                <a:effectLst/>
              </a:rPr>
              <a:t>waarheen </a:t>
            </a:r>
            <a:r>
              <a:rPr lang="nl-NL" dirty="0">
                <a:effectLst/>
              </a:rPr>
              <a:t>​koning​ ​</a:t>
            </a:r>
            <a:r>
              <a:rPr lang="nl-NL" dirty="0" err="1">
                <a:effectLst/>
              </a:rPr>
              <a:t>Nebukadnessar</a:t>
            </a:r>
            <a:r>
              <a:rPr lang="nl-NL" dirty="0">
                <a:effectLst/>
              </a:rPr>
              <a:t>​ </a:t>
            </a:r>
            <a:r>
              <a:rPr lang="nl-NL" dirty="0" smtClean="0">
                <a:effectLst/>
              </a:rPr>
              <a:t>ze had weggevoerd</a:t>
            </a:r>
            <a:r>
              <a:rPr lang="nl-NL" dirty="0">
                <a:effectLst/>
              </a:rPr>
              <a:t>, en die terugkeerden naar Jeruzalem en de provincie </a:t>
            </a:r>
            <a:r>
              <a:rPr lang="nl-NL" dirty="0" err="1">
                <a:effectLst/>
              </a:rPr>
              <a:t>Juda</a:t>
            </a:r>
            <a:r>
              <a:rPr lang="nl-NL" dirty="0">
                <a:effectLst/>
              </a:rPr>
              <a:t>, ieder naar zijn eigen stad. </a:t>
            </a:r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Ze </a:t>
            </a:r>
            <a:r>
              <a:rPr lang="nl-NL" dirty="0">
                <a:effectLst/>
              </a:rPr>
              <a:t>waren gegaan onder leiding van ​</a:t>
            </a:r>
            <a:r>
              <a:rPr lang="nl-NL" dirty="0" err="1">
                <a:effectLst/>
              </a:rPr>
              <a:t>Zerubbabel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Jesua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Nechemja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Seraja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Reëlaja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Mordekai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Bilsan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Mispar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Bigwai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Rechum</a:t>
            </a:r>
            <a:r>
              <a:rPr lang="nl-NL" dirty="0">
                <a:effectLst/>
              </a:rPr>
              <a:t> en </a:t>
            </a:r>
            <a:r>
              <a:rPr lang="nl-NL" dirty="0" err="1">
                <a:effectLst/>
              </a:rPr>
              <a:t>Baäna</a:t>
            </a:r>
            <a:r>
              <a:rPr lang="nl-NL" dirty="0">
                <a:effectLst/>
              </a:rPr>
              <a:t>.</a:t>
            </a:r>
          </a:p>
          <a:p>
            <a:r>
              <a:rPr lang="nl-NL" dirty="0">
                <a:effectLst/>
              </a:rPr>
              <a:t>De samenstelling van het volk, naar families en aantallen, was als volgt</a:t>
            </a:r>
            <a:r>
              <a:rPr lang="nl-NL" dirty="0" smtClean="0">
                <a:effectLst/>
              </a:rPr>
              <a:t>: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8601075" cy="12858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1 – 2  </a:t>
            </a:r>
            <a:r>
              <a:rPr lang="nl-NL" sz="280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(Groot Nieuws Bijbel) </a:t>
            </a:r>
            <a:endParaRPr lang="nl-NL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de familie </a:t>
            </a:r>
            <a:r>
              <a:rPr lang="nl-NL" dirty="0" err="1" smtClean="0">
                <a:effectLst/>
              </a:rPr>
              <a:t>Paros</a:t>
            </a:r>
            <a:r>
              <a:rPr lang="nl-NL" dirty="0" smtClean="0">
                <a:effectLst/>
              </a:rPr>
              <a:t> 				2 – 1 – 7 – 2 </a:t>
            </a:r>
          </a:p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Sefatja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3 – 7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Arach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7 – 7 – 5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Pachat</a:t>
            </a:r>
            <a:r>
              <a:rPr lang="nl-NL" dirty="0">
                <a:effectLst/>
              </a:rPr>
              <a:t>-Moab, </a:t>
            </a:r>
            <a:r>
              <a:rPr lang="nl-NL" dirty="0" smtClean="0">
                <a:effectLst/>
              </a:rPr>
              <a:t>afstammelingen </a:t>
            </a:r>
          </a:p>
          <a:p>
            <a:r>
              <a:rPr lang="nl-NL" dirty="0" smtClean="0">
                <a:effectLst/>
              </a:rPr>
              <a:t>	van </a:t>
            </a:r>
            <a:r>
              <a:rPr lang="nl-NL" dirty="0" err="1" smtClean="0">
                <a:effectLst/>
              </a:rPr>
              <a:t>Jesua</a:t>
            </a:r>
            <a:r>
              <a:rPr lang="nl-NL" dirty="0" smtClean="0">
                <a:effectLst/>
              </a:rPr>
              <a:t> en </a:t>
            </a:r>
            <a:r>
              <a:rPr lang="nl-NL" dirty="0" err="1" smtClean="0">
                <a:effectLst/>
              </a:rPr>
              <a:t>Joab</a:t>
            </a:r>
            <a:r>
              <a:rPr lang="nl-NL" dirty="0" smtClean="0">
                <a:effectLst/>
              </a:rPr>
              <a:t> 		2 – 8 – 1 – 2 </a:t>
            </a:r>
          </a:p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Elam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1 – 2 – 5 – 4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Zattu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9 – 4 – 5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Zakkai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7 – 6 – 0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Bani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6 – 4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Bebai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6 – 2 – 3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3 – 11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387301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Azgad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1 – 2 – 2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Adonikam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6 – 6 – 6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Bigwai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2 – 0 – 5 – 6</a:t>
            </a:r>
          </a:p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Adin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4 – 5 – 4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Ater, </a:t>
            </a:r>
            <a:r>
              <a:rPr lang="nl-NL" dirty="0" smtClean="0">
                <a:effectLst/>
              </a:rPr>
              <a:t>	</a:t>
            </a:r>
          </a:p>
          <a:p>
            <a:pPr>
              <a:tabLst>
                <a:tab pos="895350" algn="l"/>
                <a:tab pos="4305300" algn="l"/>
              </a:tabLst>
            </a:pPr>
            <a:r>
              <a:rPr lang="nl-NL" dirty="0" smtClean="0">
                <a:effectLst/>
              </a:rPr>
              <a:t>	en </a:t>
            </a:r>
            <a:r>
              <a:rPr lang="nl-NL" dirty="0">
                <a:effectLst/>
              </a:rPr>
              <a:t>wel </a:t>
            </a:r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tak </a:t>
            </a:r>
            <a:r>
              <a:rPr lang="nl-NL" dirty="0" err="1" smtClean="0">
                <a:effectLst/>
              </a:rPr>
              <a:t>Jechizkia</a:t>
            </a:r>
            <a:r>
              <a:rPr lang="nl-NL" dirty="0" smtClean="0">
                <a:effectLst/>
              </a:rPr>
              <a:t>		9 – 8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Besai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3 – 2 – 3 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Jora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	1 – 1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Chasum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2 – 2 – 3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Gibbar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9 – 5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12 – 20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353231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inwoners </a:t>
            </a:r>
            <a:r>
              <a:rPr lang="nl-NL" dirty="0">
                <a:effectLst/>
              </a:rPr>
              <a:t>van </a:t>
            </a:r>
            <a:r>
              <a:rPr lang="nl-NL" dirty="0" err="1">
                <a:effectLst/>
              </a:rPr>
              <a:t>Betlehem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1 – 2 – 3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Netofa</a:t>
            </a:r>
            <a:r>
              <a:rPr lang="nl-NL" dirty="0">
                <a:effectLst/>
              </a:rPr>
              <a:t> 	</a:t>
            </a:r>
            <a:r>
              <a:rPr lang="nl-NL" dirty="0" smtClean="0">
                <a:effectLst/>
              </a:rPr>
              <a:t>		5 – 6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Anatot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1 – 2 – 8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Azmawet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4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Kirjat-Arim</a:t>
            </a:r>
            <a:r>
              <a:rPr lang="nl-NL" dirty="0">
                <a:effectLst/>
              </a:rPr>
              <a:t>, </a:t>
            </a:r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	</a:t>
            </a:r>
            <a:r>
              <a:rPr lang="nl-NL" dirty="0" err="1" smtClean="0">
                <a:effectLst/>
              </a:rPr>
              <a:t>Kefira</a:t>
            </a:r>
            <a:r>
              <a:rPr lang="nl-NL" dirty="0" smtClean="0">
                <a:effectLst/>
              </a:rPr>
              <a:t> en </a:t>
            </a:r>
            <a:r>
              <a:rPr lang="nl-NL" dirty="0" err="1" smtClean="0">
                <a:effectLst/>
              </a:rPr>
              <a:t>Beërot</a:t>
            </a:r>
            <a:r>
              <a:rPr lang="nl-NL" dirty="0" smtClean="0">
                <a:effectLst/>
              </a:rPr>
              <a:t> 			7 – 4 – 3 </a:t>
            </a:r>
          </a:p>
          <a:p>
            <a:r>
              <a:rPr lang="nl-NL" dirty="0" smtClean="0">
                <a:effectLst/>
              </a:rPr>
              <a:t>inwoners </a:t>
            </a:r>
            <a:r>
              <a:rPr lang="nl-NL" dirty="0">
                <a:effectLst/>
              </a:rPr>
              <a:t>van </a:t>
            </a:r>
            <a:r>
              <a:rPr lang="nl-NL" dirty="0" err="1">
                <a:effectLst/>
              </a:rPr>
              <a:t>Rama</a:t>
            </a:r>
            <a:r>
              <a:rPr lang="nl-NL" dirty="0">
                <a:effectLst/>
              </a:rPr>
              <a:t> en </a:t>
            </a:r>
            <a:r>
              <a:rPr lang="nl-NL" dirty="0" err="1">
                <a:effectLst/>
              </a:rPr>
              <a:t>Geba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6 – 2 – 1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Mikmas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1 – 2 – 2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Betel en Ai </a:t>
            </a:r>
            <a:r>
              <a:rPr lang="nl-NL" dirty="0" smtClean="0">
                <a:effectLst/>
              </a:rPr>
              <a:t>		2 – 2 – 3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Nebo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5 - 2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21 – 29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453351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inwoners </a:t>
            </a:r>
            <a:r>
              <a:rPr lang="nl-NL" dirty="0">
                <a:effectLst/>
              </a:rPr>
              <a:t>van </a:t>
            </a:r>
            <a:r>
              <a:rPr lang="nl-NL" dirty="0" err="1">
                <a:effectLst/>
              </a:rPr>
              <a:t>Magbis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1 – 5 – 6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het andere </a:t>
            </a:r>
            <a:r>
              <a:rPr lang="nl-NL" dirty="0" err="1">
                <a:effectLst/>
              </a:rPr>
              <a:t>Elam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1 – 2 – 5 – 4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Charim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3 – 2 – 0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Lod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Chadid</a:t>
            </a:r>
            <a:r>
              <a:rPr lang="nl-NL" dirty="0">
                <a:effectLst/>
              </a:rPr>
              <a:t> en </a:t>
            </a:r>
            <a:r>
              <a:rPr lang="nl-NL" dirty="0" err="1">
                <a:effectLst/>
              </a:rPr>
              <a:t>Ono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 7 – 2 – 5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Jericho </a:t>
            </a:r>
            <a:r>
              <a:rPr lang="nl-NL" dirty="0" smtClean="0">
                <a:effectLst/>
              </a:rPr>
              <a:t>			3 – 4 – 5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inwoners van </a:t>
            </a:r>
            <a:r>
              <a:rPr lang="nl-NL" dirty="0" err="1">
                <a:effectLst/>
              </a:rPr>
              <a:t>Senaä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3 – 6 – 3 – 0 </a:t>
            </a:r>
            <a:endParaRPr lang="nl-NL" dirty="0">
              <a:effectLst/>
            </a:endParaRPr>
          </a:p>
          <a:p>
            <a:r>
              <a:rPr lang="nl-NL" dirty="0" smtClean="0">
                <a:effectLst/>
              </a:rPr>
              <a:t>priesters: </a:t>
            </a:r>
          </a:p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Jedaja</a:t>
            </a:r>
            <a:r>
              <a:rPr lang="nl-NL" dirty="0">
                <a:effectLst/>
              </a:rPr>
              <a:t>, </a:t>
            </a:r>
            <a:r>
              <a:rPr lang="nl-NL" dirty="0" smtClean="0">
                <a:effectLst/>
              </a:rPr>
              <a:t>nakomelingen </a:t>
            </a:r>
          </a:p>
          <a:p>
            <a:r>
              <a:rPr lang="nl-NL" dirty="0">
                <a:effectLst/>
              </a:rPr>
              <a:t>	</a:t>
            </a:r>
            <a:r>
              <a:rPr lang="nl-NL" dirty="0" smtClean="0">
                <a:effectLst/>
              </a:rPr>
              <a:t>van </a:t>
            </a:r>
            <a:r>
              <a:rPr lang="nl-NL" dirty="0" err="1">
                <a:effectLst/>
              </a:rPr>
              <a:t>Jesua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 				9 – 7 - 3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Immer </a:t>
            </a:r>
            <a:r>
              <a:rPr lang="nl-NL" dirty="0" smtClean="0">
                <a:effectLst/>
              </a:rPr>
              <a:t>			1 – 0 – 5 – 2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30 – 37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77612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familie </a:t>
            </a:r>
            <a:r>
              <a:rPr lang="nl-NL" dirty="0" err="1">
                <a:effectLst/>
              </a:rPr>
              <a:t>Paschur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     1 – 2 – 4 – 7 </a:t>
            </a:r>
            <a:endParaRPr lang="nl-NL" dirty="0">
              <a:effectLst/>
            </a:endParaRPr>
          </a:p>
          <a:p>
            <a:r>
              <a:rPr lang="nl-NL" dirty="0">
                <a:effectLst/>
              </a:rPr>
              <a:t>de familie </a:t>
            </a:r>
            <a:r>
              <a:rPr lang="nl-NL" dirty="0" err="1">
                <a:effectLst/>
              </a:rPr>
              <a:t>Charim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		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    1 – 0 – 1 - 7</a:t>
            </a:r>
            <a:endParaRPr lang="nl-NL" dirty="0">
              <a:effectLst/>
            </a:endParaRPr>
          </a:p>
          <a:p>
            <a:r>
              <a:rPr lang="nl-NL" dirty="0" smtClean="0">
                <a:effectLst/>
              </a:rPr>
              <a:t>levieten: de </a:t>
            </a:r>
            <a:r>
              <a:rPr lang="nl-NL" dirty="0">
                <a:effectLst/>
              </a:rPr>
              <a:t>families </a:t>
            </a:r>
            <a:r>
              <a:rPr lang="nl-NL" dirty="0" err="1">
                <a:effectLst/>
              </a:rPr>
              <a:t>Jesua</a:t>
            </a:r>
            <a:r>
              <a:rPr lang="nl-NL" dirty="0">
                <a:effectLst/>
              </a:rPr>
              <a:t>, </a:t>
            </a:r>
            <a:endParaRPr lang="nl-NL" dirty="0" smtClean="0">
              <a:effectLst/>
            </a:endParaRPr>
          </a:p>
          <a:p>
            <a:r>
              <a:rPr lang="nl-NL" dirty="0" err="1" smtClean="0">
                <a:effectLst/>
              </a:rPr>
              <a:t>Kadmiël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Binnuï</a:t>
            </a:r>
            <a:r>
              <a:rPr lang="nl-NL" dirty="0" smtClean="0">
                <a:effectLst/>
              </a:rPr>
              <a:t> en </a:t>
            </a:r>
            <a:r>
              <a:rPr lang="nl-NL" dirty="0" err="1" smtClean="0">
                <a:effectLst/>
              </a:rPr>
              <a:t>Hodawja</a:t>
            </a:r>
            <a:r>
              <a:rPr lang="nl-NL" dirty="0" smtClean="0">
                <a:effectLst/>
              </a:rPr>
              <a:t> 		     	7 – 4 </a:t>
            </a:r>
          </a:p>
          <a:p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Tempelmuzikanten uit </a:t>
            </a:r>
            <a:r>
              <a:rPr lang="nl-NL" dirty="0">
                <a:effectLst/>
              </a:rPr>
              <a:t>de ​familie​ </a:t>
            </a:r>
            <a:r>
              <a:rPr lang="nl-NL" dirty="0" err="1">
                <a:effectLst/>
              </a:rPr>
              <a:t>Asaf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1 – 2 – 8</a:t>
            </a:r>
          </a:p>
          <a:p>
            <a:r>
              <a:rPr lang="nl-NL" dirty="0" smtClean="0">
                <a:effectLst/>
              </a:rPr>
              <a:t> </a:t>
            </a:r>
          </a:p>
          <a:p>
            <a:r>
              <a:rPr lang="nl-NL" dirty="0" smtClean="0">
                <a:effectLst/>
              </a:rPr>
              <a:t>poortwachters</a:t>
            </a:r>
            <a:r>
              <a:rPr lang="nl-NL" dirty="0">
                <a:effectLst/>
              </a:rPr>
              <a:t>​ uit de </a:t>
            </a:r>
            <a:r>
              <a:rPr lang="nl-NL" dirty="0" smtClean="0">
                <a:effectLst/>
              </a:rPr>
              <a:t>families </a:t>
            </a:r>
          </a:p>
          <a:p>
            <a:r>
              <a:rPr lang="nl-NL" dirty="0" err="1" smtClean="0">
                <a:effectLst/>
              </a:rPr>
              <a:t>Sallum</a:t>
            </a:r>
            <a:r>
              <a:rPr lang="nl-NL" dirty="0">
                <a:effectLst/>
              </a:rPr>
              <a:t>, </a:t>
            </a:r>
            <a:r>
              <a:rPr lang="nl-NL" dirty="0" smtClean="0">
                <a:effectLst/>
              </a:rPr>
              <a:t>Ater, </a:t>
            </a:r>
            <a:r>
              <a:rPr lang="nl-NL" dirty="0" err="1" smtClean="0">
                <a:effectLst/>
              </a:rPr>
              <a:t>Talmon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Akkub</a:t>
            </a:r>
            <a:r>
              <a:rPr lang="nl-NL" dirty="0" smtClean="0">
                <a:effectLst/>
              </a:rPr>
              <a:t>, </a:t>
            </a:r>
          </a:p>
          <a:p>
            <a:r>
              <a:rPr lang="nl-NL" dirty="0" err="1" smtClean="0">
                <a:effectLst/>
              </a:rPr>
              <a:t>Chatita</a:t>
            </a:r>
            <a:r>
              <a:rPr lang="nl-NL" dirty="0" smtClean="0">
                <a:effectLst/>
              </a:rPr>
              <a:t> </a:t>
            </a:r>
            <a:r>
              <a:rPr lang="nl-NL" dirty="0">
                <a:effectLst/>
              </a:rPr>
              <a:t>en </a:t>
            </a:r>
            <a:r>
              <a:rPr lang="nl-NL" dirty="0" err="1">
                <a:effectLst/>
              </a:rPr>
              <a:t>Sobai</a:t>
            </a:r>
            <a:r>
              <a:rPr lang="nl-NL" dirty="0">
                <a:effectLst/>
              </a:rPr>
              <a:t>, </a:t>
            </a:r>
            <a:r>
              <a:rPr lang="nl-NL" dirty="0" smtClean="0">
                <a:effectLst/>
              </a:rPr>
              <a:t>samen			1 – 3 – 9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38 – 42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378683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Ten </a:t>
            </a:r>
            <a:r>
              <a:rPr lang="nl-NL" dirty="0">
                <a:effectLst/>
              </a:rPr>
              <a:t>slotte tempelknechten uit de </a:t>
            </a:r>
            <a:r>
              <a:rPr lang="nl-NL" dirty="0" smtClean="0">
                <a:effectLst/>
              </a:rPr>
              <a:t>families </a:t>
            </a:r>
            <a:r>
              <a:rPr lang="nl-NL" dirty="0" err="1" smtClean="0">
                <a:effectLst/>
              </a:rPr>
              <a:t>Sicha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Chasufa</a:t>
            </a:r>
            <a:r>
              <a:rPr lang="nl-NL" dirty="0">
                <a:effectLst/>
              </a:rPr>
              <a:t>, </a:t>
            </a:r>
            <a:r>
              <a:rPr lang="nl-NL" dirty="0" err="1" smtClean="0">
                <a:effectLst/>
              </a:rPr>
              <a:t>Tabbaot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Keros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Siaha</a:t>
            </a:r>
            <a:r>
              <a:rPr lang="nl-NL" dirty="0">
                <a:effectLst/>
              </a:rPr>
              <a:t>, </a:t>
            </a:r>
            <a:r>
              <a:rPr lang="nl-NL" dirty="0" err="1" smtClean="0">
                <a:effectLst/>
              </a:rPr>
              <a:t>Padon,Lebana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Chagaba</a:t>
            </a:r>
            <a:r>
              <a:rPr lang="nl-NL" dirty="0">
                <a:effectLst/>
              </a:rPr>
              <a:t>, </a:t>
            </a:r>
            <a:r>
              <a:rPr lang="nl-NL" dirty="0" err="1" smtClean="0">
                <a:effectLst/>
              </a:rPr>
              <a:t>Akkub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Chagab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Samlai</a:t>
            </a:r>
            <a:r>
              <a:rPr lang="nl-NL" dirty="0">
                <a:effectLst/>
              </a:rPr>
              <a:t>, </a:t>
            </a:r>
            <a:r>
              <a:rPr lang="nl-NL" dirty="0" err="1" smtClean="0">
                <a:effectLst/>
              </a:rPr>
              <a:t>Chanan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Giddel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Gachar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Reaja</a:t>
            </a:r>
            <a:r>
              <a:rPr lang="nl-NL" dirty="0" smtClean="0">
                <a:effectLst/>
              </a:rPr>
              <a:t>, Resin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Nekoda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Gazzam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Uzza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Paseach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Besai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Asna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Meünim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Nefusim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Bakbuk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Chakufa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Charchur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Baslut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Mechida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Charsa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Barkos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Sisera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Temach</a:t>
            </a:r>
            <a:r>
              <a:rPr lang="nl-NL" dirty="0" smtClean="0">
                <a:effectLst/>
              </a:rPr>
              <a:t>, </a:t>
            </a:r>
            <a:r>
              <a:rPr lang="nl-NL" dirty="0" err="1" smtClean="0">
                <a:effectLst/>
              </a:rPr>
              <a:t>Nesiach</a:t>
            </a:r>
            <a:r>
              <a:rPr lang="nl-NL" dirty="0" smtClean="0">
                <a:effectLst/>
              </a:rPr>
              <a:t> </a:t>
            </a:r>
            <a:r>
              <a:rPr lang="nl-NL" dirty="0">
                <a:effectLst/>
              </a:rPr>
              <a:t>en </a:t>
            </a:r>
            <a:r>
              <a:rPr lang="nl-NL" dirty="0" err="1">
                <a:effectLst/>
              </a:rPr>
              <a:t>Chatifa</a:t>
            </a:r>
            <a:r>
              <a:rPr lang="nl-NL" dirty="0">
                <a:effectLst/>
              </a:rPr>
              <a:t>;</a:t>
            </a:r>
          </a:p>
          <a:p>
            <a:r>
              <a:rPr lang="nl-NL" dirty="0">
                <a:effectLst/>
              </a:rPr>
              <a:t>en nakomelingen van de slaven van koning Salomo:</a:t>
            </a:r>
          </a:p>
          <a:p>
            <a:r>
              <a:rPr lang="nl-NL" dirty="0">
                <a:effectLst/>
              </a:rPr>
              <a:t>de families </a:t>
            </a:r>
            <a:r>
              <a:rPr lang="nl-NL" dirty="0" err="1">
                <a:effectLst/>
              </a:rPr>
              <a:t>Sotai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Soferet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Peruda</a:t>
            </a:r>
            <a:r>
              <a:rPr lang="nl-NL" dirty="0" smtClean="0">
                <a:effectLst/>
              </a:rPr>
              <a:t>, de </a:t>
            </a:r>
            <a:r>
              <a:rPr lang="nl-NL" dirty="0">
                <a:effectLst/>
              </a:rPr>
              <a:t>families </a:t>
            </a:r>
            <a:r>
              <a:rPr lang="nl-NL" dirty="0" err="1">
                <a:effectLst/>
              </a:rPr>
              <a:t>Jaäla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Darkon</a:t>
            </a:r>
            <a:r>
              <a:rPr lang="nl-NL" dirty="0">
                <a:effectLst/>
              </a:rPr>
              <a:t>, </a:t>
            </a:r>
            <a:r>
              <a:rPr lang="nl-NL" dirty="0" err="1" smtClean="0">
                <a:effectLst/>
              </a:rPr>
              <a:t>Giddel</a:t>
            </a:r>
            <a:r>
              <a:rPr lang="nl-NL" dirty="0" smtClean="0">
                <a:effectLst/>
              </a:rPr>
              <a:t>, de </a:t>
            </a:r>
            <a:r>
              <a:rPr lang="nl-NL" dirty="0">
                <a:effectLst/>
              </a:rPr>
              <a:t>families </a:t>
            </a:r>
            <a:r>
              <a:rPr lang="nl-NL" dirty="0" err="1">
                <a:effectLst/>
              </a:rPr>
              <a:t>Sefatja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Chattil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Pokeret-Hassebaïm</a:t>
            </a:r>
            <a:r>
              <a:rPr lang="nl-NL" dirty="0">
                <a:effectLst/>
              </a:rPr>
              <a:t> en </a:t>
            </a:r>
            <a:r>
              <a:rPr lang="nl-NL" dirty="0" err="1">
                <a:effectLst/>
              </a:rPr>
              <a:t>Ami</a:t>
            </a:r>
            <a:r>
              <a:rPr lang="nl-NL" dirty="0" smtClean="0">
                <a:effectLst/>
              </a:rPr>
              <a:t>. 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43 – 57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12131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Het </a:t>
            </a:r>
            <a:r>
              <a:rPr lang="nl-NL" dirty="0">
                <a:effectLst/>
              </a:rPr>
              <a:t>aantal tempelknechten en </a:t>
            </a:r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slaven </a:t>
            </a:r>
            <a:r>
              <a:rPr lang="nl-NL" dirty="0">
                <a:effectLst/>
              </a:rPr>
              <a:t>bedroeg in totaal </a:t>
            </a:r>
            <a:r>
              <a:rPr lang="nl-NL" dirty="0" smtClean="0">
                <a:effectLst/>
              </a:rPr>
              <a:t>		3 – 9 – 2 </a:t>
            </a:r>
            <a:endParaRPr lang="nl-NL" dirty="0">
              <a:effectLst/>
            </a:endParaRPr>
          </a:p>
          <a:p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Uit </a:t>
            </a:r>
            <a:r>
              <a:rPr lang="nl-NL" dirty="0">
                <a:effectLst/>
              </a:rPr>
              <a:t>de steden Tel-</a:t>
            </a:r>
            <a:r>
              <a:rPr lang="nl-NL" dirty="0" err="1">
                <a:effectLst/>
              </a:rPr>
              <a:t>Melach</a:t>
            </a:r>
            <a:r>
              <a:rPr lang="nl-NL" dirty="0">
                <a:effectLst/>
              </a:rPr>
              <a:t>, </a:t>
            </a:r>
            <a:r>
              <a:rPr lang="nl-NL" dirty="0" smtClean="0">
                <a:effectLst/>
              </a:rPr>
              <a:t>Tel-</a:t>
            </a:r>
            <a:r>
              <a:rPr lang="nl-NL" dirty="0" err="1" smtClean="0">
                <a:effectLst/>
              </a:rPr>
              <a:t>Charsa</a:t>
            </a:r>
            <a:r>
              <a:rPr lang="nl-NL" dirty="0">
                <a:effectLst/>
              </a:rPr>
              <a:t>, </a:t>
            </a:r>
            <a:endParaRPr lang="nl-NL" dirty="0" smtClean="0">
              <a:effectLst/>
            </a:endParaRPr>
          </a:p>
          <a:p>
            <a:r>
              <a:rPr lang="nl-NL" dirty="0" err="1" smtClean="0">
                <a:effectLst/>
              </a:rPr>
              <a:t>Kerub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Addan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en </a:t>
            </a:r>
            <a:r>
              <a:rPr lang="nl-NL" dirty="0">
                <a:effectLst/>
              </a:rPr>
              <a:t>Immer </a:t>
            </a:r>
            <a:r>
              <a:rPr lang="nl-NL" dirty="0" smtClean="0">
                <a:effectLst/>
              </a:rPr>
              <a:t>keerden </a:t>
            </a:r>
          </a:p>
          <a:p>
            <a:r>
              <a:rPr lang="nl-NL" dirty="0" smtClean="0">
                <a:effectLst/>
              </a:rPr>
              <a:t>de </a:t>
            </a:r>
            <a:r>
              <a:rPr lang="nl-NL" dirty="0" smtClean="0">
                <a:effectLst/>
              </a:rPr>
              <a:t>nakomelingen </a:t>
            </a:r>
            <a:r>
              <a:rPr lang="nl-NL" dirty="0">
                <a:effectLst/>
              </a:rPr>
              <a:t>van </a:t>
            </a:r>
            <a:r>
              <a:rPr lang="nl-NL" dirty="0" err="1">
                <a:effectLst/>
              </a:rPr>
              <a:t>Delaja</a:t>
            </a:r>
            <a:r>
              <a:rPr lang="nl-NL" dirty="0">
                <a:effectLst/>
              </a:rPr>
              <a:t>, </a:t>
            </a:r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Tobia </a:t>
            </a:r>
            <a:r>
              <a:rPr lang="nl-NL" dirty="0">
                <a:effectLst/>
              </a:rPr>
              <a:t>en </a:t>
            </a:r>
            <a:r>
              <a:rPr lang="nl-NL" dirty="0" err="1" smtClean="0">
                <a:effectLst/>
              </a:rPr>
              <a:t>Nekoda</a:t>
            </a:r>
            <a:r>
              <a:rPr lang="nl-NL" dirty="0" smtClean="0">
                <a:effectLst/>
              </a:rPr>
              <a:t> terug: 	</a:t>
            </a:r>
            <a:r>
              <a:rPr lang="nl-NL" dirty="0">
                <a:effectLst/>
              </a:rPr>
              <a:t> </a:t>
            </a:r>
            <a:r>
              <a:rPr lang="nl-NL" dirty="0" smtClean="0">
                <a:effectLst/>
              </a:rPr>
              <a:t>	6 – 5 – 2</a:t>
            </a:r>
          </a:p>
          <a:p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Maar </a:t>
            </a:r>
            <a:r>
              <a:rPr lang="nl-NL" dirty="0">
                <a:effectLst/>
              </a:rPr>
              <a:t>zij waren niet in staat hun familiestamboom op te geven en hun Israëlitische afkomst te </a:t>
            </a:r>
            <a:r>
              <a:rPr lang="nl-NL" dirty="0" smtClean="0">
                <a:effectLst/>
              </a:rPr>
              <a:t>bewijzen.</a:t>
            </a:r>
          </a:p>
          <a:p>
            <a:endParaRPr lang="nl-NL" dirty="0" smtClean="0">
              <a:effectLst/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58 – 60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64879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Ook </a:t>
            </a:r>
            <a:r>
              <a:rPr lang="nl-NL" dirty="0">
                <a:effectLst/>
              </a:rPr>
              <a:t>onder de priesters waren er die naar stukken zochten om te bewijzen dat hun families in het priesterregister stonden ingeschreven, maar die niet vonden. Daarom werden zij van het </a:t>
            </a:r>
            <a:r>
              <a:rPr lang="nl-NL" dirty="0" err="1" smtClean="0">
                <a:effectLst/>
              </a:rPr>
              <a:t>priester-schap</a:t>
            </a:r>
            <a:r>
              <a:rPr lang="nl-NL" dirty="0" smtClean="0">
                <a:effectLst/>
              </a:rPr>
              <a:t> </a:t>
            </a:r>
            <a:r>
              <a:rPr lang="nl-NL" dirty="0">
                <a:effectLst/>
              </a:rPr>
              <a:t>uitgesloten. De gouverneur verbood hun te eten van dat deel van de allerheiligste gaven dat </a:t>
            </a:r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priesters toekwam, totdat een priester met de </a:t>
            </a:r>
            <a:r>
              <a:rPr lang="nl-NL" dirty="0" smtClean="0">
                <a:effectLst/>
              </a:rPr>
              <a:t>heilige </a:t>
            </a:r>
            <a:r>
              <a:rPr lang="nl-NL" dirty="0">
                <a:effectLst/>
              </a:rPr>
              <a:t>orakelstenen uitsluitsel zou geven. Het ging om de nakomelingen van </a:t>
            </a:r>
            <a:r>
              <a:rPr lang="nl-NL" dirty="0" err="1">
                <a:effectLst/>
              </a:rPr>
              <a:t>Chobaja</a:t>
            </a:r>
            <a:r>
              <a:rPr lang="nl-NL" dirty="0">
                <a:effectLst/>
              </a:rPr>
              <a:t>, </a:t>
            </a:r>
            <a:r>
              <a:rPr lang="nl-NL" dirty="0" err="1">
                <a:effectLst/>
              </a:rPr>
              <a:t>Hakkos</a:t>
            </a:r>
            <a:r>
              <a:rPr lang="nl-NL" dirty="0">
                <a:effectLst/>
              </a:rPr>
              <a:t> en </a:t>
            </a:r>
            <a:r>
              <a:rPr lang="nl-NL" dirty="0" err="1">
                <a:effectLst/>
              </a:rPr>
              <a:t>Barzillai</a:t>
            </a:r>
            <a:r>
              <a:rPr lang="nl-NL" dirty="0">
                <a:effectLst/>
              </a:rPr>
              <a:t>. De laatste heette </a:t>
            </a:r>
            <a:r>
              <a:rPr lang="nl-NL" dirty="0" err="1">
                <a:effectLst/>
              </a:rPr>
              <a:t>Barzillai</a:t>
            </a:r>
            <a:r>
              <a:rPr lang="nl-NL" dirty="0">
                <a:effectLst/>
              </a:rPr>
              <a:t>, omdat hij indertijd getrouwd was met een dochter van </a:t>
            </a:r>
            <a:r>
              <a:rPr lang="nl-NL" dirty="0" err="1">
                <a:effectLst/>
              </a:rPr>
              <a:t>Barzillai</a:t>
            </a:r>
            <a:r>
              <a:rPr lang="nl-NL" dirty="0">
                <a:effectLst/>
              </a:rPr>
              <a:t> uit </a:t>
            </a:r>
            <a:r>
              <a:rPr lang="nl-NL" dirty="0" err="1">
                <a:effectLst/>
              </a:rPr>
              <a:t>Gilead</a:t>
            </a:r>
            <a:r>
              <a:rPr lang="nl-NL" dirty="0">
                <a:effectLst/>
              </a:rPr>
              <a:t> en zijn naam had aangenomen</a:t>
            </a:r>
            <a:r>
              <a:rPr lang="nl-NL" dirty="0" smtClean="0">
                <a:effectLst/>
              </a:rPr>
              <a:t>.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61 – 63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886809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hele gemeenschap bestond </a:t>
            </a:r>
            <a:r>
              <a:rPr lang="nl-NL" dirty="0" smtClean="0">
                <a:effectLst/>
              </a:rPr>
              <a:t>uit 42.360 </a:t>
            </a:r>
            <a:r>
              <a:rPr lang="nl-NL" dirty="0">
                <a:effectLst/>
              </a:rPr>
              <a:t>man, niet meegeteld </a:t>
            </a:r>
            <a:r>
              <a:rPr lang="nl-NL" dirty="0" smtClean="0">
                <a:effectLst/>
              </a:rPr>
              <a:t>7.337 slaven </a:t>
            </a:r>
            <a:r>
              <a:rPr lang="nl-NL" dirty="0">
                <a:effectLst/>
              </a:rPr>
              <a:t>en slavinnen. Verder waren er </a:t>
            </a:r>
            <a:r>
              <a:rPr lang="nl-NL" dirty="0" smtClean="0">
                <a:effectLst/>
              </a:rPr>
              <a:t>200 zangers </a:t>
            </a:r>
            <a:r>
              <a:rPr lang="nl-NL" dirty="0">
                <a:effectLst/>
              </a:rPr>
              <a:t>en zangeressen bij hen en bezaten ze </a:t>
            </a:r>
            <a:r>
              <a:rPr lang="nl-NL" dirty="0" smtClean="0">
                <a:effectLst/>
              </a:rPr>
              <a:t>736 </a:t>
            </a:r>
            <a:r>
              <a:rPr lang="nl-NL" dirty="0">
                <a:effectLst/>
              </a:rPr>
              <a:t>paarden, </a:t>
            </a:r>
            <a:r>
              <a:rPr lang="nl-NL" dirty="0" smtClean="0">
                <a:effectLst/>
              </a:rPr>
              <a:t>245 muildieren</a:t>
            </a:r>
            <a:r>
              <a:rPr lang="nl-NL" dirty="0">
                <a:effectLst/>
              </a:rPr>
              <a:t>, </a:t>
            </a:r>
            <a:r>
              <a:rPr lang="nl-NL" dirty="0" smtClean="0">
                <a:effectLst/>
              </a:rPr>
              <a:t>435 </a:t>
            </a:r>
            <a:r>
              <a:rPr lang="nl-NL" dirty="0">
                <a:effectLst/>
              </a:rPr>
              <a:t>kamelen en </a:t>
            </a:r>
            <a:r>
              <a:rPr lang="nl-NL" dirty="0" smtClean="0">
                <a:effectLst/>
              </a:rPr>
              <a:t>6.720 </a:t>
            </a:r>
            <a:r>
              <a:rPr lang="nl-NL" dirty="0">
                <a:effectLst/>
              </a:rPr>
              <a:t>zevenhonderdtwintig ezels.</a:t>
            </a:r>
          </a:p>
          <a:p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Toen </a:t>
            </a:r>
            <a:r>
              <a:rPr lang="nl-NL" dirty="0">
                <a:effectLst/>
              </a:rPr>
              <a:t>de ballingen in Jeruzalem aankwamen bij de tempel van de </a:t>
            </a:r>
            <a:r>
              <a:rPr lang="nl-NL" dirty="0" smtClean="0">
                <a:effectLst/>
              </a:rPr>
              <a:t>H</a:t>
            </a:r>
            <a:r>
              <a:rPr lang="nl-NL" cap="small" dirty="0" smtClean="0">
                <a:effectLst/>
              </a:rPr>
              <a:t>eer</a:t>
            </a:r>
            <a:r>
              <a:rPr lang="nl-NL" dirty="0" smtClean="0">
                <a:effectLst/>
              </a:rPr>
              <a:t>, </a:t>
            </a:r>
            <a:r>
              <a:rPr lang="nl-NL" dirty="0">
                <a:effectLst/>
              </a:rPr>
              <a:t>gaven verscheidene </a:t>
            </a:r>
            <a:r>
              <a:rPr lang="nl-NL" dirty="0" err="1" smtClean="0">
                <a:effectLst/>
              </a:rPr>
              <a:t>familie-hoofden</a:t>
            </a:r>
            <a:r>
              <a:rPr lang="nl-NL" dirty="0" smtClean="0">
                <a:effectLst/>
              </a:rPr>
              <a:t> </a:t>
            </a:r>
            <a:r>
              <a:rPr lang="nl-NL" dirty="0">
                <a:effectLst/>
              </a:rPr>
              <a:t>een bijdrage om de tempel weer op zijn oude plaats te laten verrijzen. </a:t>
            </a:r>
            <a:endParaRPr lang="nl-NL" dirty="0" smtClean="0">
              <a:effectLst/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64 – 69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4159611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>
                <a:effectLst/>
              </a:rPr>
              <a:t>Zij schonken aan het tempelfonds naar draagkracht; in totaal 61.000 goudstukken, 5.000 </a:t>
            </a:r>
            <a:r>
              <a:rPr lang="nl-NL" dirty="0" smtClean="0">
                <a:effectLst/>
              </a:rPr>
              <a:t>zilverstukken</a:t>
            </a:r>
            <a:r>
              <a:rPr lang="nl-NL" dirty="0" smtClean="0"/>
              <a:t> </a:t>
            </a:r>
            <a:r>
              <a:rPr lang="nl-NL" dirty="0" smtClean="0">
                <a:effectLst/>
              </a:rPr>
              <a:t>en 100 priestergewaden</a:t>
            </a:r>
            <a:r>
              <a:rPr lang="nl-NL" dirty="0">
                <a:effectLst/>
              </a:rPr>
              <a:t>.</a:t>
            </a:r>
          </a:p>
          <a:p>
            <a:endParaRPr lang="nl-NL" dirty="0" smtClean="0">
              <a:effectLst/>
            </a:endParaRPr>
          </a:p>
          <a:p>
            <a:r>
              <a:rPr lang="nl-NL" dirty="0" smtClean="0">
                <a:effectLst/>
              </a:rPr>
              <a:t>De </a:t>
            </a:r>
            <a:r>
              <a:rPr lang="nl-NL" dirty="0">
                <a:effectLst/>
              </a:rPr>
              <a:t>​priesters, de ​levieten​ en mensen die tot het gewone volk behoorden, gingen met de tempelmuzikanten, de ​poortwachters​ en de ​tempelknechten​ in hun eigen steden wonen; alle andere Israëlieten in de overige steden.</a:t>
            </a:r>
          </a:p>
          <a:p>
            <a:r>
              <a:rPr lang="nl-NL" dirty="0">
                <a:effectLst/>
              </a:rPr>
              <a:t> </a:t>
            </a:r>
          </a:p>
          <a:p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6443663" cy="1285875"/>
          </a:xfrm>
          <a:prstGeom prst="rect">
            <a:avLst/>
          </a:prstGeom>
        </p:spPr>
        <p:txBody>
          <a:bodyPr/>
          <a:lstStyle/>
          <a:p>
            <a:r>
              <a:rPr lang="nl-NL" b="1" dirty="0" smtClean="0">
                <a:solidFill>
                  <a:schemeClr val="tx1">
                    <a:lumMod val="95000"/>
                  </a:schemeClr>
                </a:solidFill>
                <a:effectLst/>
              </a:rPr>
              <a:t>Ezra 2 : 69 – 70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3367215664"/>
      </p:ext>
    </p:extLst>
  </p:cSld>
  <p:clrMapOvr>
    <a:masterClrMapping/>
  </p:clrMapOvr>
</p:sld>
</file>

<file path=ppt/theme/theme1.xml><?xml version="1.0" encoding="utf-8"?>
<a:theme xmlns:a="http://schemas.openxmlformats.org/drawingml/2006/main" name="Peelo_97_2003 template_v1.5">
  <a:themeElements>
    <a:clrScheme name="Peelo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el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lIns="720000" rIns="180000" anchor="t" anchorCtr="0"/>
      <a:lstStyle>
        <a:defPPr fontAlgn="auto">
          <a:spcAft>
            <a:spcPts val="0"/>
          </a:spcAft>
          <a:defRPr sz="28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Peelo_97_2003 template_v1.5</Template>
  <TotalTime>205</TotalTime>
  <Words>471</Words>
  <Application>Microsoft Office PowerPoint</Application>
  <PresentationFormat>Diavoorstelling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Peelo_97_2003 template_v1.5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Harm</dc:creator>
  <cp:lastModifiedBy>Ernst Leeftink</cp:lastModifiedBy>
  <cp:revision>256</cp:revision>
  <dcterms:created xsi:type="dcterms:W3CDTF">2013-12-14T19:41:09Z</dcterms:created>
  <dcterms:modified xsi:type="dcterms:W3CDTF">2019-08-10T19:01:22Z</dcterms:modified>
</cp:coreProperties>
</file>