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3"/>
  </p:notesMasterIdLst>
  <p:handoutMasterIdLst>
    <p:handoutMasterId r:id="rId24"/>
  </p:handoutMasterIdLst>
  <p:sldIdLst>
    <p:sldId id="694" r:id="rId6"/>
    <p:sldId id="695" r:id="rId7"/>
    <p:sldId id="722" r:id="rId8"/>
    <p:sldId id="721" r:id="rId9"/>
    <p:sldId id="724" r:id="rId10"/>
    <p:sldId id="725" r:id="rId11"/>
    <p:sldId id="733" r:id="rId12"/>
    <p:sldId id="726" r:id="rId13"/>
    <p:sldId id="727" r:id="rId14"/>
    <p:sldId id="704" r:id="rId15"/>
    <p:sldId id="729" r:id="rId16"/>
    <p:sldId id="730" r:id="rId17"/>
    <p:sldId id="710" r:id="rId18"/>
    <p:sldId id="734" r:id="rId19"/>
    <p:sldId id="713" r:id="rId20"/>
    <p:sldId id="731" r:id="rId21"/>
    <p:sldId id="717" r:id="rId22"/>
  </p:sldIdLst>
  <p:sldSz cx="12192000" cy="6858000"/>
  <p:notesSz cx="6858000" cy="9144000"/>
  <p:embeddedFontLst>
    <p:embeddedFont>
      <p:font typeface="Berlin Sans FB" panose="020E0602020502020306" pitchFamily="34" charset="0"/>
      <p:regular r:id="rId25"/>
      <p:bold r:id="rId26"/>
    </p:embeddedFont>
    <p:embeddedFont>
      <p:font typeface="Tahoma" panose="020B0604030504040204" pitchFamily="34" charset="0"/>
      <p:regular r:id="rId27"/>
      <p:bold r:id="rId28"/>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Wanneer in de gemeente van Christus de doop bediend wordt, gebeurt dat uit naam van haar Heer Jezus Christus. Hij heeft Zelf zijn apostelen als opdracht gegeven: “</a:t>
            </a:r>
            <a:r>
              <a:rPr lang="nl-NL" altLang="nl-NL" sz="3200" i="1" dirty="0"/>
              <a:t>Ga op weg en maak alle volken tot mijn leerlingen door hen te dopen in de naam van de Vader en de Zoon en de Heilige Geest, en hun te leren dat ze zich moeten houden aan alles wat Ik jullie opgedragen heb.” </a:t>
            </a:r>
          </a:p>
          <a:p>
            <a:pPr marL="0" indent="0"/>
            <a:endParaRPr lang="nl-NL" altLang="nl-NL" sz="3200" i="1" dirty="0"/>
          </a:p>
          <a:p>
            <a:pPr marL="0" indent="0"/>
            <a:r>
              <a:rPr lang="nl-NL" altLang="nl-NL" sz="3200" dirty="0"/>
              <a:t>Ook in de brieven van de apostelen wordt over de doop gesproken. Paulus bijvoorbeeld legt uit wat de doop betekent. De doop laat zien dat we bij Jezus Christus horen: we zijn</a:t>
            </a:r>
            <a:endParaRPr lang="nl-NL" altLang="nl-NL" sz="3200" b="1"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samen met Hem gestorven, begraven en weer opgestaan. Paulus brengt het zo onder woorden: </a:t>
            </a:r>
            <a:r>
              <a:rPr lang="nl-NL" altLang="nl-NL" sz="3200" i="1" dirty="0"/>
              <a:t>“We zijn door de doop in zijn dood met Hem begraven om, zoals Christus door de macht van de Vader uit de dood is opgewekt, een nieuw leven te leiden.”</a:t>
            </a:r>
          </a:p>
          <a:p>
            <a:pPr marL="0" indent="0"/>
            <a:endParaRPr lang="nl-NL" altLang="nl-NL" sz="3200" dirty="0"/>
          </a:p>
          <a:p>
            <a:pPr marL="0" indent="0"/>
            <a:r>
              <a:rPr lang="nl-NL" altLang="nl-NL" sz="3200" dirty="0"/>
              <a:t>Ook voor de kinderen geldt dit, in overeenstemming met de uitspraak van Jezus: “</a:t>
            </a:r>
            <a:r>
              <a:rPr lang="nl-NL" altLang="nl-NL" sz="3200" i="1" dirty="0"/>
              <a:t>Laat de kinderen bij Me komen, houd ze niet tegen, want het koninkrijk van God behoort toe aan wie is zoals zij.”</a:t>
            </a:r>
            <a:endParaRPr lang="nl-NL" altLang="nl-NL" sz="3200" b="1" dirty="0"/>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Het volk Israël trok met zijn kinderen uit Egypte, het land van duisternis en slavernij, door de </a:t>
            </a:r>
            <a:r>
              <a:rPr lang="nl-NL" altLang="nl-NL" sz="3200" dirty="0" err="1"/>
              <a:t>Rietzee</a:t>
            </a:r>
            <a:r>
              <a:rPr lang="nl-NL" altLang="nl-NL" sz="3200" dirty="0"/>
              <a:t> en de woestijn op weg naar het beloofde land. Ze lieten zich, schrijft Paulus later, </a:t>
            </a:r>
            <a:endParaRPr lang="nl-NL" altLang="nl-NL" sz="3200" b="1" dirty="0"/>
          </a:p>
          <a:p>
            <a:pPr marL="0" indent="0"/>
            <a:r>
              <a:rPr lang="nl-NL" altLang="nl-NL" sz="3200" dirty="0"/>
              <a:t>allemaal</a:t>
            </a:r>
            <a:r>
              <a:rPr lang="nl-NL" altLang="nl-NL" sz="3200" i="1" dirty="0"/>
              <a:t> dopen in de wolk en in de zee. </a:t>
            </a:r>
            <a:r>
              <a:rPr lang="nl-NL" altLang="nl-NL" sz="3200" dirty="0"/>
              <a:t>Gods belofte en opdracht waren dus ook bedoeld voor de kinderen.</a:t>
            </a:r>
          </a:p>
          <a:p>
            <a:pPr marL="0" indent="0"/>
            <a:endParaRPr lang="nl-NL" altLang="nl-NL" sz="3200" dirty="0"/>
          </a:p>
          <a:p>
            <a:pPr marL="0" indent="0"/>
            <a:r>
              <a:rPr lang="nl-NL" altLang="nl-NL" sz="3200" dirty="0"/>
              <a:t>Al vanaf Abraham, de vader van alle gelovigen, wordt het verbond met God ingescherpt door de besnijdenis aan jongens op de achtste dag na de geboorte.</a:t>
            </a:r>
          </a:p>
          <a:p>
            <a:pPr marL="0" indent="0"/>
            <a:r>
              <a:rPr lang="nl-NL" altLang="nl-NL" sz="3200" dirty="0"/>
              <a:t>De apostel Paulus legt een verband tussen de doop en de besnijdenis als hij spreekt over ‘de besnijdenis van Christus’.</a:t>
            </a:r>
            <a:endParaRPr lang="nl-NL" altLang="nl-NL" sz="3200" b="1" dirty="0"/>
          </a:p>
        </p:txBody>
      </p:sp>
    </p:spTree>
    <p:extLst>
      <p:ext uri="{BB962C8B-B14F-4D97-AF65-F5344CB8AC3E}">
        <p14:creationId xmlns:p14="http://schemas.microsoft.com/office/powerpoint/2010/main" val="17572953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Volgens Paulus zijn de gelovigen in Christus besneden, </a:t>
            </a:r>
            <a:r>
              <a:rPr lang="nl-NL" altLang="nl-NL" sz="3200" i="1" dirty="0"/>
              <a:t>niet door mensenhanden, maar met de besnijdenis van Christus, door het afleggen van het aardse lichaam.</a:t>
            </a:r>
            <a:r>
              <a:rPr lang="nl-NL" altLang="nl-NL" sz="3200" dirty="0"/>
              <a:t> </a:t>
            </a:r>
            <a:r>
              <a:rPr lang="nl-NL" altLang="nl-NL" sz="3200" i="1" dirty="0"/>
              <a:t>Toen u gedoopt werd</a:t>
            </a:r>
            <a:r>
              <a:rPr lang="nl-NL" altLang="nl-NL" sz="3200" dirty="0"/>
              <a:t>, zo schrijft hij verder aam de gemeente in </a:t>
            </a:r>
            <a:r>
              <a:rPr lang="nl-NL" altLang="nl-NL" sz="3200" dirty="0" err="1"/>
              <a:t>Kolosse</a:t>
            </a:r>
            <a:r>
              <a:rPr lang="nl-NL" altLang="nl-NL" sz="3200" dirty="0"/>
              <a:t>, </a:t>
            </a:r>
            <a:endParaRPr lang="nl-NL" altLang="nl-NL" sz="3200" b="1" dirty="0"/>
          </a:p>
          <a:p>
            <a:pPr marL="0" indent="0"/>
            <a:r>
              <a:rPr lang="nl-NL" altLang="nl-NL" sz="3200" i="1" dirty="0"/>
              <a:t>bent u immers met Hem begraven. </a:t>
            </a:r>
          </a:p>
          <a:p>
            <a:pPr marL="0" indent="0"/>
            <a:endParaRPr lang="nl-NL" altLang="nl-NL" sz="3200" dirty="0"/>
          </a:p>
          <a:p>
            <a:pPr marL="0" indent="0"/>
            <a:r>
              <a:rPr lang="nl-NL" altLang="nl-NL" sz="3200" dirty="0"/>
              <a:t>Vanuit die achtergrond heeft de kerk sinds de dagen van de apostelen volwassenen en kinderen gedoopt.</a:t>
            </a:r>
          </a:p>
          <a:p>
            <a:pPr marL="0" indent="0"/>
            <a:endParaRPr lang="nl-NL" altLang="nl-NL" sz="3200" b="1" dirty="0"/>
          </a:p>
          <a:p>
            <a:pPr marL="0" indent="0"/>
            <a:endParaRPr lang="nl-NL" altLang="nl-NL" sz="3200" dirty="0"/>
          </a:p>
          <a:p>
            <a:pPr marL="0" indent="0"/>
            <a:endParaRPr lang="nl-NL" altLang="nl-NL" sz="3200" dirty="0"/>
          </a:p>
          <a:p>
            <a:pPr marL="0" indent="0"/>
            <a:endParaRPr lang="nl-NL" altLang="nl-NL" sz="3200" b="1" dirty="0"/>
          </a:p>
        </p:txBody>
      </p:sp>
    </p:spTree>
    <p:extLst>
      <p:ext uri="{BB962C8B-B14F-4D97-AF65-F5344CB8AC3E}">
        <p14:creationId xmlns:p14="http://schemas.microsoft.com/office/powerpoint/2010/main" val="49581338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De doop </a:t>
            </a:r>
            <a:r>
              <a:rPr lang="nl-NL" altLang="nl-NL" sz="3200" i="1" dirty="0"/>
              <a:t>in de naam van de Vader</a:t>
            </a:r>
            <a:r>
              <a:rPr lang="nl-NL" altLang="nl-NL" sz="3200" dirty="0"/>
              <a:t> garandeert ons dat God de Vader voor eeuwig zijn verbond met ons sluit. Hij laat daarmee weten dat Hij ons als zijn kinderen en erfgenamen aanneemt en Zich voor ons inzet.</a:t>
            </a:r>
          </a:p>
          <a:p>
            <a:pPr marL="0" indent="0"/>
            <a:r>
              <a:rPr lang="nl-NL" altLang="nl-NL" sz="3200" dirty="0"/>
              <a:t>De doop </a:t>
            </a:r>
            <a:r>
              <a:rPr lang="nl-NL" altLang="nl-NL" sz="3200" i="1" dirty="0"/>
              <a:t>in de naam van de Zoon</a:t>
            </a:r>
            <a:r>
              <a:rPr lang="nl-NL" altLang="nl-NL" sz="3200" dirty="0"/>
              <a:t> garandeert ons dat Jezus Christus al onze zonden afwast op grond van zijn lijden en sterven. We mogen met Hem opstaan in een nieuw leven, bevrijd van zonde en schuld.</a:t>
            </a:r>
          </a:p>
          <a:p>
            <a:pPr marL="0" indent="0"/>
            <a:r>
              <a:rPr lang="nl-NL" altLang="nl-NL" sz="3200" dirty="0"/>
              <a:t>De doop </a:t>
            </a:r>
            <a:r>
              <a:rPr lang="nl-NL" altLang="nl-NL" sz="3200" i="1" dirty="0"/>
              <a:t>in de naam van de Heilige Geest</a:t>
            </a:r>
            <a:r>
              <a:rPr lang="nl-NL" altLang="nl-NL" sz="3200" dirty="0"/>
              <a:t> garandeert ons dat Hij vast en zeker in ons woont en werkt. Hij verbindt ons aan Christus en maakt wat Christus voor ons verdiend heeft tot ons</a:t>
            </a:r>
            <a:endParaRPr lang="nl-NL" altLang="nl-NL" sz="3200" b="1" dirty="0"/>
          </a:p>
        </p:txBody>
      </p:sp>
    </p:spTree>
    <p:extLst>
      <p:ext uri="{BB962C8B-B14F-4D97-AF65-F5344CB8AC3E}">
        <p14:creationId xmlns:p14="http://schemas.microsoft.com/office/powerpoint/2010/main" val="19753743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persoonlijk eigendom: we zijn schoongewassen van onze vuilheid en ons leven wordt dagelijks vernieuwd, totdat we eens met alle heiligen God zullen prijzen in de wereld die komt.</a:t>
            </a:r>
          </a:p>
          <a:p>
            <a:pPr marL="0" indent="0"/>
            <a:endParaRPr lang="nl-NL" altLang="nl-NL" sz="3200" b="1" dirty="0"/>
          </a:p>
          <a:p>
            <a:pPr marL="0" indent="0"/>
            <a:r>
              <a:rPr lang="nl-NL" altLang="nl-NL" sz="3200" dirty="0"/>
              <a:t>De doop verplicht ons God zo te gehoorzamen als bij ons nieuwe leven past. Laten we dus toegewijd zijn aan God – Vader, Zoon en Heilige Geest. Laten we Hem vertrouwen en liefhebben met heel ons hart, met heel onze ziel, met heel ons verstand en met al onze kracht. Alles wat onheilig is moeten we loslaten. Ons oude, zondige leven moet afsterven. Dan leiden we een heel nieuw leven in dienst van God. </a:t>
            </a:r>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375997547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Als we uit zwakheid in zonde vallen, hoeven we niet aan Gods genade te twijfelen, want de doop geeft ons de zekerheid dat het verbond met God eeuwig is.</a:t>
            </a:r>
          </a:p>
          <a:p>
            <a:pPr marL="0" indent="0"/>
            <a:endParaRPr lang="nl-NL" altLang="nl-NL" sz="3200" dirty="0"/>
          </a:p>
          <a:p>
            <a:pPr marL="0" indent="0"/>
            <a:r>
              <a:rPr lang="nl-NL" altLang="nl-NL" sz="3200" dirty="0"/>
              <a:t>Samengekomen rond de doopvont worden we allen getuigen van de doop van dit kind, en denken we aan onze eigen doop. Laten we ons dan niet schamen voor ons geloof in Christus, want het evangelie is </a:t>
            </a:r>
            <a:r>
              <a:rPr lang="nl-NL" altLang="nl-NL" sz="3200" i="1" dirty="0"/>
              <a:t>Gods reddende kracht voor allen die geloven.</a:t>
            </a:r>
          </a:p>
          <a:p>
            <a:pPr marL="0" indent="0"/>
            <a:endParaRPr lang="nl-NL" altLang="nl-NL" sz="3200" i="1" dirty="0"/>
          </a:p>
          <a:p>
            <a:pPr marL="0" indent="0"/>
            <a:endParaRPr lang="nl-NL" altLang="nl-NL" sz="3200" b="1" dirty="0"/>
          </a:p>
        </p:txBody>
      </p:sp>
    </p:spTree>
    <p:extLst>
      <p:ext uri="{BB962C8B-B14F-4D97-AF65-F5344CB8AC3E}">
        <p14:creationId xmlns:p14="http://schemas.microsoft.com/office/powerpoint/2010/main" val="83325399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i="1" dirty="0"/>
              <a:t>Eventueel</a:t>
            </a:r>
          </a:p>
          <a:p>
            <a:pPr marL="0" indent="0"/>
            <a:endParaRPr lang="nl-NL" altLang="nl-NL" sz="3200" dirty="0"/>
          </a:p>
          <a:p>
            <a:pPr marL="0" indent="0"/>
            <a:r>
              <a:rPr lang="nl-NL" altLang="nl-NL" sz="3200" dirty="0"/>
              <a:t>In verbondenheid met de kerk van alle tijden en alle plaatsen </a:t>
            </a:r>
          </a:p>
          <a:p>
            <a:pPr marL="0" indent="0"/>
            <a:r>
              <a:rPr lang="nl-NL" altLang="nl-NL" sz="3200" dirty="0"/>
              <a:t>belijden we nu samen ons geloof in de drie-enige God.</a:t>
            </a:r>
          </a:p>
          <a:p>
            <a:pPr marL="0" indent="0"/>
            <a:endParaRPr lang="nl-NL" altLang="nl-NL" sz="3200" dirty="0"/>
          </a:p>
          <a:p>
            <a:pPr marL="0" indent="0"/>
            <a:r>
              <a:rPr lang="nl-NL" altLang="nl-NL" sz="3200" i="1" dirty="0"/>
              <a:t>Volgt Apostolische Geloofsbelijdenis</a:t>
            </a:r>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24601858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93288" cy="6048375"/>
          </a:xfrm>
        </p:spPr>
        <p:txBody>
          <a:bodyPr/>
          <a:lstStyle/>
          <a:p>
            <a:pPr marL="0" indent="0">
              <a:lnSpc>
                <a:spcPct val="130000"/>
              </a:lnSpc>
              <a:defRPr/>
            </a:pPr>
            <a:r>
              <a:rPr lang="nl-NL" altLang="nl-NL" sz="3200" dirty="0"/>
              <a:t>Geliefden in Jezus Christus, onze Heer, in geloof moeten we de doop verlangen en niet uit gewoonte of voor de vorm. Daarom vraag ik jullie eerlijk te antwoorden op de volgende vragen:</a:t>
            </a:r>
          </a:p>
          <a:p>
            <a:pPr marL="0" indent="0">
              <a:lnSpc>
                <a:spcPct val="130000"/>
              </a:lnSpc>
              <a:defRPr/>
            </a:pPr>
            <a:r>
              <a:rPr lang="nl-NL" altLang="nl-NL" sz="3200" dirty="0"/>
              <a:t> </a:t>
            </a:r>
          </a:p>
          <a:p>
            <a:pPr marL="0" indent="0">
              <a:lnSpc>
                <a:spcPct val="130000"/>
              </a:lnSpc>
              <a:defRPr/>
            </a:pPr>
            <a:r>
              <a:rPr lang="nl-NL" altLang="nl-NL" sz="3200" dirty="0"/>
              <a:t>1. Erkennen jullie dat onze kinderen van hun vroegste begin</a:t>
            </a:r>
          </a:p>
          <a:p>
            <a:pPr marL="0" indent="0">
              <a:lnSpc>
                <a:spcPct val="130000"/>
              </a:lnSpc>
              <a:defRPr/>
            </a:pPr>
            <a:r>
              <a:rPr lang="nl-NL" altLang="nl-NL" sz="3200" dirty="0"/>
              <a:t>in de macht van de zonde zijn en aan het eeuwig oordeel onderworpen zijn, maar dat zij in Christus geheiligd zijn</a:t>
            </a:r>
          </a:p>
          <a:p>
            <a:pPr marL="0" indent="0">
              <a:lnSpc>
                <a:spcPct val="130000"/>
              </a:lnSpc>
              <a:defRPr/>
            </a:pPr>
            <a:r>
              <a:rPr lang="nl-NL" altLang="nl-NL" sz="3200" dirty="0"/>
              <a:t>en daarom als leden van zijn gemeente gedoopt behoren te worden?</a:t>
            </a:r>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79376" y="188640"/>
            <a:ext cx="11521280" cy="6048375"/>
          </a:xfrm>
        </p:spPr>
        <p:txBody>
          <a:bodyPr/>
          <a:lstStyle/>
          <a:p>
            <a:pPr marL="0" indent="0">
              <a:lnSpc>
                <a:spcPct val="130000"/>
              </a:lnSpc>
              <a:defRPr/>
            </a:pPr>
            <a:r>
              <a:rPr lang="nl-NL" altLang="nl-NL" sz="3200" dirty="0"/>
              <a:t>2. Geloven jullie dat de Schriften van het Oude en Nieuwe Testament het verlossende Woord van God zijn, zoals de kerk dat ook openlijk in haar geloofsbelijdenis uitspreekt en erkent</a:t>
            </a:r>
          </a:p>
          <a:p>
            <a:pPr marL="0" indent="0">
              <a:lnSpc>
                <a:spcPct val="130000"/>
              </a:lnSpc>
              <a:defRPr/>
            </a:pPr>
            <a:r>
              <a:rPr lang="nl-NL" altLang="nl-NL" sz="3200" dirty="0"/>
              <a:t>en zoals dat ook in de kerk alhier wordt verkondigd?</a:t>
            </a:r>
          </a:p>
          <a:p>
            <a:pPr marL="0" indent="0">
              <a:lnSpc>
                <a:spcPct val="130000"/>
              </a:lnSpc>
              <a:defRPr/>
            </a:pPr>
            <a:endParaRPr lang="nl-NL" altLang="nl-NL" sz="3200" dirty="0"/>
          </a:p>
          <a:p>
            <a:pPr marL="0" indent="0">
              <a:lnSpc>
                <a:spcPct val="130000"/>
              </a:lnSpc>
              <a:defRPr/>
            </a:pPr>
            <a:r>
              <a:rPr lang="nl-NL" altLang="nl-NL" sz="3200" dirty="0"/>
              <a:t>3. Beloven jullie je kind bij het opgroeien zo te onderwijzen en te laten onderwijzen dat het </a:t>
            </a:r>
            <a:r>
              <a:rPr lang="nl-NL" altLang="nl-NL" sz="3200" i="1" dirty="0"/>
              <a:t>zijn / haar </a:t>
            </a:r>
            <a:r>
              <a:rPr lang="nl-NL" altLang="nl-NL" sz="3200" dirty="0"/>
              <a:t>doop leert verstaan,</a:t>
            </a:r>
          </a:p>
          <a:p>
            <a:pPr marL="0" indent="0">
              <a:lnSpc>
                <a:spcPct val="130000"/>
              </a:lnSpc>
              <a:defRPr/>
            </a:pPr>
            <a:r>
              <a:rPr lang="nl-NL" altLang="nl-NL" sz="3200" dirty="0"/>
              <a:t>en beloven jullie je kind voor te gaan in een christelijke levenswandel?</a:t>
            </a: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737</TotalTime>
  <Words>1048</Words>
  <Application>Microsoft Office PowerPoint</Application>
  <PresentationFormat>Breedbeeld</PresentationFormat>
  <Paragraphs>68</Paragraphs>
  <Slides>17</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17</vt:i4>
      </vt:variant>
    </vt:vector>
  </HeadingPairs>
  <TitlesOfParts>
    <vt:vector size="26"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83</cp:revision>
  <dcterms:created xsi:type="dcterms:W3CDTF">2010-04-24T18:41:21Z</dcterms:created>
  <dcterms:modified xsi:type="dcterms:W3CDTF">2024-08-19T13:56:47Z</dcterms:modified>
</cp:coreProperties>
</file>