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18"/>
  </p:notesMasterIdLst>
  <p:handoutMasterIdLst>
    <p:handoutMasterId r:id="rId19"/>
  </p:handoutMasterIdLst>
  <p:sldIdLst>
    <p:sldId id="694" r:id="rId6"/>
    <p:sldId id="695" r:id="rId7"/>
    <p:sldId id="735" r:id="rId8"/>
    <p:sldId id="722" r:id="rId9"/>
    <p:sldId id="704" r:id="rId10"/>
    <p:sldId id="729" r:id="rId11"/>
    <p:sldId id="730" r:id="rId12"/>
    <p:sldId id="710" r:id="rId13"/>
    <p:sldId id="734" r:id="rId14"/>
    <p:sldId id="713" r:id="rId15"/>
    <p:sldId id="731" r:id="rId16"/>
    <p:sldId id="717" r:id="rId17"/>
  </p:sldIdLst>
  <p:sldSz cx="12192000" cy="6858000"/>
  <p:notesSz cx="6858000" cy="9144000"/>
  <p:embeddedFontLst>
    <p:embeddedFont>
      <p:font typeface="Berlin Sans FB" panose="020E0602020502020306" pitchFamily="34" charset="0"/>
      <p:regular r:id="rId20"/>
      <p:bold r:id="rId21"/>
    </p:embeddedFont>
    <p:embeddedFont>
      <p:font typeface="Tahoma" panose="020B0604030504040204" pitchFamily="34" charset="0"/>
      <p:regular r:id="rId22"/>
      <p:bold r:id="rId23"/>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sz="3200" dirty="0"/>
              <a:t>Gemeente van Jezus Christus, onze Heer,</a:t>
            </a:r>
          </a:p>
          <a:p>
            <a:pPr marL="0" indent="0"/>
            <a:endParaRPr lang="nl-NL" altLang="nl-NL" sz="3200" b="1" dirty="0"/>
          </a:p>
          <a:p>
            <a:pPr marL="0" indent="0"/>
            <a:r>
              <a:rPr lang="nl-NL" altLang="nl-NL" sz="3200" b="1" dirty="0"/>
              <a:t>N.N.  &amp;  N.N. </a:t>
            </a:r>
          </a:p>
          <a:p>
            <a:pPr marL="0" indent="0"/>
            <a:endParaRPr lang="nl-NL" altLang="nl-NL" sz="3200" dirty="0"/>
          </a:p>
          <a:p>
            <a:pPr marL="0" indent="0"/>
            <a:r>
              <a:rPr lang="nl-NL" altLang="nl-NL" sz="3200" dirty="0"/>
              <a:t>willen graag hun </a:t>
            </a:r>
            <a:r>
              <a:rPr lang="nl-NL" altLang="nl-NL" sz="3200" i="1" dirty="0"/>
              <a:t>zoon / dochter </a:t>
            </a:r>
          </a:p>
          <a:p>
            <a:pPr marL="0" indent="0">
              <a:lnSpc>
                <a:spcPct val="90000"/>
              </a:lnSpc>
            </a:pPr>
            <a:endParaRPr lang="nl-NL" altLang="nl-NL" sz="3200" i="1" dirty="0"/>
          </a:p>
          <a:p>
            <a:pPr marL="0" indent="0">
              <a:lnSpc>
                <a:spcPct val="90000"/>
              </a:lnSpc>
            </a:pPr>
            <a:r>
              <a:rPr lang="nl-NL" altLang="nl-NL" sz="3200" b="1" i="1" dirty="0"/>
              <a:t>NAAM</a:t>
            </a:r>
            <a:endParaRPr lang="nl-NL" altLang="nl-NL" sz="3200" dirty="0"/>
          </a:p>
          <a:p>
            <a:pPr marL="0" indent="0">
              <a:lnSpc>
                <a:spcPct val="90000"/>
              </a:lnSpc>
            </a:pPr>
            <a:endParaRPr lang="nl-NL" altLang="nl-NL" sz="3200" dirty="0"/>
          </a:p>
          <a:p>
            <a:pPr marL="0" indent="0">
              <a:lnSpc>
                <a:spcPct val="90000"/>
              </a:lnSpc>
            </a:pPr>
            <a:r>
              <a:rPr lang="nl-NL" altLang="nl-NL" sz="3200" dirty="0"/>
              <a:t>laten dopen. </a:t>
            </a:r>
          </a:p>
          <a:p>
            <a:pPr marL="0" indent="0">
              <a:lnSpc>
                <a:spcPct val="90000"/>
              </a:lnSpc>
            </a:pPr>
            <a:r>
              <a:rPr lang="nl-NL" altLang="nl-NL" sz="3200"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luisteren naar de woorden, waarmee Jezus Christus de doop heeft ingesteld: “</a:t>
            </a:r>
            <a:r>
              <a:rPr lang="nl-NL" sz="3200" i="1" dirty="0">
                <a:effectLst/>
                <a:latin typeface="+mj-lt"/>
                <a:ea typeface="Calibri" panose="020F0502020204030204" pitchFamily="34" charset="0"/>
                <a:cs typeface="Times New Roman" panose="02020603050405020304" pitchFamily="18" charset="0"/>
              </a:rPr>
              <a:t>Mij is alle macht gegeven in de hemel en op de aarde. Ga dus op weg en maak alle volken tot mijn leerlingen, door hen te dopen in de naam van de Vader en de Zoon en de Heilige Geest,</a:t>
            </a:r>
            <a:r>
              <a:rPr lang="nl-NL" sz="3200" b="0" i="1" dirty="0">
                <a:solidFill>
                  <a:srgbClr val="990000"/>
                </a:solidFill>
                <a:effectLst/>
                <a:latin typeface="+mj-lt"/>
                <a:ea typeface="Calibri" panose="020F0502020204030204" pitchFamily="34" charset="0"/>
                <a:cs typeface="Times New Roman" panose="02020603050405020304" pitchFamily="18" charset="0"/>
              </a:rPr>
              <a:t> </a:t>
            </a:r>
            <a:r>
              <a:rPr lang="nl-NL" sz="3200" i="1" dirty="0">
                <a:effectLst/>
                <a:latin typeface="+mj-lt"/>
                <a:ea typeface="Calibri" panose="020F0502020204030204" pitchFamily="34" charset="0"/>
                <a:cs typeface="Times New Roman" panose="02020603050405020304" pitchFamily="18" charset="0"/>
              </a:rPr>
              <a:t>en hun te leren dat ze zich moeten houden aan alles wat Ik jullie opgedragen heb. En houd dit voor ogen: Ik ben met jullie, alle dagen, tot aan de voltooiing van deze wereld.”</a:t>
            </a:r>
            <a:r>
              <a:rPr lang="nl-NL" sz="3200" dirty="0">
                <a:effectLst/>
                <a:latin typeface="+mj-lt"/>
                <a:ea typeface="Calibri" panose="020F0502020204030204" pitchFamily="34" charset="0"/>
                <a:cs typeface="Times New Roman" panose="02020603050405020304" pitchFamily="18" charset="0"/>
              </a:rPr>
              <a:t> (</a:t>
            </a:r>
            <a:r>
              <a:rPr lang="nl-NL" sz="3200" dirty="0" err="1">
                <a:effectLst/>
                <a:latin typeface="+mj-lt"/>
                <a:ea typeface="Calibri" panose="020F0502020204030204" pitchFamily="34" charset="0"/>
                <a:cs typeface="Times New Roman" panose="02020603050405020304" pitchFamily="18" charset="0"/>
              </a:rPr>
              <a:t>Matteüs</a:t>
            </a:r>
            <a:r>
              <a:rPr lang="nl-NL" sz="3200" dirty="0">
                <a:effectLst/>
                <a:latin typeface="+mj-lt"/>
                <a:ea typeface="Calibri" panose="020F0502020204030204" pitchFamily="34" charset="0"/>
                <a:cs typeface="Times New Roman" panose="02020603050405020304" pitchFamily="18" charset="0"/>
              </a:rPr>
              <a:t> 28:18-20)</a:t>
            </a:r>
            <a:endParaRPr lang="nl-NL" altLang="nl-NL" sz="3200" b="1" dirty="0">
              <a:latin typeface="+mj-lt"/>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Vader, gedoopt, omdat wij door Jezus Christus Gods kinderen zijn. Hij zorgt voor ons als een goede Vader in de hemel.</a:t>
            </a:r>
          </a:p>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Zoon, gedoopt, omdat wij in leven en sterven eigendom zijn van Jezus Christus, die ons gekocht heeft met zijn kostbaar bloed.</a:t>
            </a:r>
          </a:p>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Heilige Geest, gedoopt, omdat Hij ons door het geloof met Christus verbindt, ons troost en altijd bij ons blijft.</a:t>
            </a:r>
          </a:p>
          <a:p>
            <a:pPr marL="0" indent="0"/>
            <a:endParaRPr lang="nl-NL" altLang="nl-NL" sz="3200" b="1" dirty="0">
              <a:latin typeface="+mj-lt"/>
            </a:endParaRPr>
          </a:p>
        </p:txBody>
      </p:sp>
    </p:spTree>
    <p:extLst>
      <p:ext uri="{BB962C8B-B14F-4D97-AF65-F5344CB8AC3E}">
        <p14:creationId xmlns:p14="http://schemas.microsoft.com/office/powerpoint/2010/main" val="3310425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Onze kleine kinderen begrijpen nog niet wat de doop betekent, maar de toezegging dat zij Gods kinderen zijn is al over hun leven uitgesproken. Ook zij behoren tot het verbond van God en tot zijn gemeente. </a:t>
            </a:r>
          </a:p>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 </a:t>
            </a:r>
          </a:p>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De doop is het teken van Gods genade. Dit teken kan niet herroepen worden. Gedurende ons hele leven, en ook wanneer we aan ons geloof twijfelen, moet dit teken ons er weer zeker van maken, dat wij bij Jezus Christus horen. Daarvoor zij God eer en dank, nu en in eeuwigheid.</a:t>
            </a:r>
          </a:p>
          <a:p>
            <a:pPr marL="0" indent="0">
              <a:lnSpc>
                <a:spcPct val="115000"/>
              </a:lnSpc>
              <a:spcAft>
                <a:spcPts val="1000"/>
              </a:spcAft>
            </a:pPr>
            <a:r>
              <a:rPr lang="nl-NL" sz="3200" b="1" dirty="0">
                <a:effectLst/>
                <a:ea typeface="Calibri" panose="020F0502020204030204" pitchFamily="34" charset="0"/>
                <a:cs typeface="Times New Roman" panose="02020603050405020304" pitchFamily="18" charset="0"/>
              </a:rPr>
              <a:t> </a:t>
            </a:r>
            <a:endParaRPr lang="nl-NL" sz="3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152274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r>
              <a:rPr lang="nl-NL" sz="3000" dirty="0">
                <a:effectLst/>
                <a:latin typeface="+mj-lt"/>
                <a:ea typeface="Calibri" panose="020F0502020204030204" pitchFamily="34" charset="0"/>
                <a:cs typeface="Times New Roman" panose="02020603050405020304" pitchFamily="18" charset="0"/>
              </a:rPr>
              <a:t>God gaat zijn verbond aan met ons en onze kinderen. </a:t>
            </a:r>
            <a:r>
              <a:rPr lang="nl-NL" sz="3000">
                <a:effectLst/>
                <a:latin typeface="+mj-lt"/>
                <a:ea typeface="Calibri" panose="020F0502020204030204" pitchFamily="34" charset="0"/>
                <a:cs typeface="Times New Roman" panose="02020603050405020304" pitchFamily="18" charset="0"/>
              </a:rPr>
              <a:t>Daarom </a:t>
            </a:r>
            <a:r>
              <a:rPr lang="nl-NL" sz="3000" dirty="0">
                <a:effectLst/>
                <a:latin typeface="+mj-lt"/>
                <a:ea typeface="Calibri" panose="020F0502020204030204" pitchFamily="34" charset="0"/>
                <a:cs typeface="Times New Roman" panose="02020603050405020304" pitchFamily="18" charset="0"/>
              </a:rPr>
              <a:t>moeten de kinderen van gelovige ouders gedoopt worden. Omdat ze zelf nog geen antwoord kunnen geven, vraag ik jullie als ouders:</a:t>
            </a:r>
          </a:p>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endParaRPr lang="nl-NL" sz="3000" dirty="0">
              <a:effectLst/>
              <a:latin typeface="+mj-lt"/>
              <a:ea typeface="Calibri" panose="020F0502020204030204" pitchFamily="34" charset="0"/>
              <a:cs typeface="Times New Roman" panose="02020603050405020304" pitchFamily="18" charset="0"/>
            </a:endParaRPr>
          </a:p>
          <a:p>
            <a:pPr marL="0" indent="0">
              <a:lnSpc>
                <a:spcPct val="130000"/>
              </a:lnSpc>
              <a:defRPr/>
            </a:pPr>
            <a:r>
              <a:rPr lang="nl-NL" altLang="nl-NL" sz="3200" dirty="0"/>
              <a:t>1. Geloven jullie de belofte van vergeving en nieuw leven die God in Jezus Christus aan ons en onze kinderen doet? Geloven</a:t>
            </a:r>
          </a:p>
          <a:p>
            <a:pPr marL="0" indent="0">
              <a:lnSpc>
                <a:spcPct val="130000"/>
              </a:lnSpc>
              <a:defRPr/>
            </a:pPr>
            <a:r>
              <a:rPr lang="nl-NL" altLang="nl-NL" sz="3200" dirty="0"/>
              <a:t>jullie dat wij, die van nature in de macht van de zonde zijn toch in Christus heilig zijn voor God? Geloven jullie dat de doop laat zien en verzegelt dat wij en onze kinderen één worden</a:t>
            </a:r>
          </a:p>
          <a:p>
            <a:pPr marL="533400" indent="-533400">
              <a:lnSpc>
                <a:spcPct val="130000"/>
              </a:lnSpc>
              <a:defRPr/>
            </a:pPr>
            <a:r>
              <a:rPr lang="nl-NL" altLang="nl-NL" sz="3200" dirty="0"/>
              <a:t>met Christus en deel van zijn lichaam, de kerk?</a:t>
            </a:r>
            <a:endParaRPr lang="en-US" altLang="nl-NL" sz="3200" dirty="0"/>
          </a:p>
        </p:txBody>
      </p:sp>
    </p:spTree>
    <p:extLst>
      <p:ext uri="{BB962C8B-B14F-4D97-AF65-F5344CB8AC3E}">
        <p14:creationId xmlns:p14="http://schemas.microsoft.com/office/powerpoint/2010/main" val="314661331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pPr>
            <a:r>
              <a:rPr lang="nl-NL" altLang="nl-NL" sz="3200" dirty="0"/>
              <a:t>2. Belijden jullie het christelijk geloof, dat de Bijbel ons </a:t>
            </a:r>
            <a:r>
              <a:rPr lang="nl-NL" altLang="nl-NL" sz="3200" dirty="0" err="1"/>
              <a:t>ver-kondigt</a:t>
            </a:r>
            <a:r>
              <a:rPr lang="nl-NL" altLang="nl-NL" sz="3200" dirty="0"/>
              <a:t>, dat in de Apostolische Geloofsbelijdenis is verwoord en hier in de gemeente van Christus onderwezen wordt, als Gods reddende kracht voor allen die geloven?</a:t>
            </a:r>
          </a:p>
          <a:p>
            <a:pPr marL="0" indent="0">
              <a:lnSpc>
                <a:spcPct val="130000"/>
              </a:lnSpc>
            </a:pPr>
            <a:endParaRPr lang="nl-NL" altLang="nl-NL" sz="3200" dirty="0"/>
          </a:p>
          <a:p>
            <a:pPr marL="0" indent="0">
              <a:lnSpc>
                <a:spcPct val="130000"/>
              </a:lnSpc>
            </a:pPr>
            <a:r>
              <a:rPr lang="nl-NL" altLang="nl-NL" sz="3200" dirty="0"/>
              <a:t>3. Beloven jullie dat je je </a:t>
            </a:r>
            <a:r>
              <a:rPr lang="nl-NL" altLang="nl-NL" sz="3200" i="1" dirty="0"/>
              <a:t>zoon/dochter </a:t>
            </a:r>
            <a:r>
              <a:rPr lang="nl-NL" altLang="nl-NL" sz="3200" dirty="0"/>
              <a:t>zult voorgaan in een christelijke manier van leven? Beloven jullie </a:t>
            </a:r>
            <a:r>
              <a:rPr lang="nl-NL" altLang="nl-NL" sz="3200" i="1" dirty="0"/>
              <a:t>hem/haar </a:t>
            </a:r>
            <a:r>
              <a:rPr lang="nl-NL" altLang="nl-NL" sz="3200" dirty="0"/>
              <a:t>zo op te voeden dat </a:t>
            </a:r>
            <a:r>
              <a:rPr lang="nl-NL" altLang="nl-NL" sz="3200" i="1" dirty="0"/>
              <a:t>hij/zij </a:t>
            </a:r>
            <a:r>
              <a:rPr lang="nl-NL" altLang="nl-NL" sz="3200" dirty="0"/>
              <a:t>leert begrijpen wat het betekent om gedoopt te zijn?</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r>
              <a:rPr lang="nl-NL" sz="3200" dirty="0">
                <a:effectLst/>
                <a:ea typeface="Calibri" panose="020F0502020204030204" pitchFamily="34" charset="0"/>
                <a:cs typeface="Times New Roman" panose="02020603050405020304" pitchFamily="18" charset="0"/>
              </a:rPr>
              <a:t>Geliefde gemeente,</a:t>
            </a:r>
          </a:p>
          <a:p>
            <a:pPr marL="0" indent="0" algn="just">
              <a:lnSpc>
                <a:spcPct val="115000"/>
              </a:lnSpc>
              <a:spcAft>
                <a:spcPts val="1000"/>
              </a:spcAft>
              <a:tabLst>
                <a:tab pos="717550" algn="l"/>
                <a:tab pos="719138" algn="l"/>
                <a:tab pos="1077913" algn="l"/>
                <a:tab pos="1436688" algn="l"/>
                <a:tab pos="1797050" algn="l"/>
                <a:tab pos="2155825" algn="l"/>
                <a:tab pos="2514600" algn="l"/>
                <a:tab pos="2874963" algn="l"/>
                <a:tab pos="3233738" algn="l"/>
                <a:tab pos="3594100" algn="l"/>
                <a:tab pos="3952875" algn="l"/>
                <a:tab pos="4311650" algn="l"/>
                <a:tab pos="4672013" algn="l"/>
                <a:tab pos="5030788" algn="l"/>
                <a:tab pos="5391150" algn="l"/>
                <a:tab pos="5749925" algn="l"/>
                <a:tab pos="6108700" algn="l"/>
              </a:tabLst>
            </a:pPr>
            <a:r>
              <a:rPr lang="nl-NL" sz="3200" b="1" dirty="0">
                <a:effectLst/>
                <a:ea typeface="Calibri" panose="020F0502020204030204" pitchFamily="34" charset="0"/>
                <a:cs typeface="Times New Roman" panose="02020603050405020304" pitchFamily="18" charset="0"/>
              </a:rPr>
              <a:t>N.N. </a:t>
            </a:r>
            <a:r>
              <a:rPr lang="nl-NL" sz="3200" dirty="0">
                <a:effectLst/>
                <a:ea typeface="Calibri" panose="020F0502020204030204" pitchFamily="34" charset="0"/>
                <a:cs typeface="Times New Roman" panose="02020603050405020304" pitchFamily="18" charset="0"/>
              </a:rPr>
              <a:t>is nu gedoopt en hoort daardoor tot de christelijke kerk. Wij heten </a:t>
            </a:r>
            <a:r>
              <a:rPr lang="nl-NL" sz="3200" i="1" dirty="0">
                <a:effectLst/>
                <a:ea typeface="Calibri" panose="020F0502020204030204" pitchFamily="34" charset="0"/>
                <a:cs typeface="Times New Roman" panose="02020603050405020304" pitchFamily="18" charset="0"/>
              </a:rPr>
              <a:t>hem / haar </a:t>
            </a:r>
            <a:r>
              <a:rPr lang="nl-NL" sz="3200" dirty="0">
                <a:effectLst/>
                <a:ea typeface="Calibri" panose="020F0502020204030204" pitchFamily="34" charset="0"/>
                <a:cs typeface="Times New Roman" panose="02020603050405020304" pitchFamily="18" charset="0"/>
              </a:rPr>
              <a:t>welkom in onze gemeente. Wij willen </a:t>
            </a:r>
            <a:r>
              <a:rPr lang="nl-NL" sz="3200" i="1" dirty="0">
                <a:effectLst/>
                <a:ea typeface="Calibri" panose="020F0502020204030204" pitchFamily="34" charset="0"/>
                <a:cs typeface="Times New Roman" panose="02020603050405020304" pitchFamily="18" charset="0"/>
              </a:rPr>
              <a:t>hem / haar </a:t>
            </a:r>
            <a:r>
              <a:rPr lang="nl-NL" sz="3200" dirty="0">
                <a:effectLst/>
                <a:ea typeface="Calibri" panose="020F0502020204030204" pitchFamily="34" charset="0"/>
                <a:cs typeface="Times New Roman" panose="02020603050405020304" pitchFamily="18" charset="0"/>
              </a:rPr>
              <a:t>met ons gebed begeleiden en er toe bijdragen dat </a:t>
            </a:r>
            <a:r>
              <a:rPr lang="nl-NL" sz="3200" i="1" dirty="0">
                <a:effectLst/>
                <a:ea typeface="Calibri" panose="020F0502020204030204" pitchFamily="34" charset="0"/>
                <a:cs typeface="Times New Roman" panose="02020603050405020304" pitchFamily="18" charset="0"/>
              </a:rPr>
              <a:t>hij / zij </a:t>
            </a:r>
            <a:r>
              <a:rPr lang="nl-NL" sz="3200" dirty="0">
                <a:effectLst/>
                <a:ea typeface="Calibri" panose="020F0502020204030204" pitchFamily="34" charset="0"/>
                <a:cs typeface="Times New Roman" panose="02020603050405020304" pitchFamily="18" charset="0"/>
              </a:rPr>
              <a:t>groeit in geloof, hoop en liefde. Laten we open blijven staan voor het zoeken en vragen van jonge mensen. Laten we bereid zijn, hen te begrijpen, en meehelpen, dat ze in onze gemeente een echt thuis vinden.</a:t>
            </a:r>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752</TotalTime>
  <Words>649</Words>
  <Application>Microsoft Office PowerPoint</Application>
  <PresentationFormat>Breedbeeld</PresentationFormat>
  <Paragraphs>41</Paragraphs>
  <Slides>12</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12</vt:i4>
      </vt:variant>
    </vt:vector>
  </HeadingPairs>
  <TitlesOfParts>
    <vt:vector size="21" baseType="lpstr">
      <vt:lpstr>Calibri</vt:lpstr>
      <vt:lpstr>Tahoma</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86</cp:revision>
  <dcterms:created xsi:type="dcterms:W3CDTF">2010-04-24T18:41:21Z</dcterms:created>
  <dcterms:modified xsi:type="dcterms:W3CDTF">2024-08-19T15:03:03Z</dcterms:modified>
</cp:coreProperties>
</file>