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6"/>
  </p:notesMasterIdLst>
  <p:handoutMasterIdLst>
    <p:handoutMasterId r:id="rId17"/>
  </p:handoutMasterIdLst>
  <p:sldIdLst>
    <p:sldId id="669" r:id="rId3"/>
    <p:sldId id="673" r:id="rId4"/>
    <p:sldId id="676" r:id="rId5"/>
    <p:sldId id="675" r:id="rId6"/>
    <p:sldId id="678" r:id="rId7"/>
    <p:sldId id="697" r:id="rId8"/>
    <p:sldId id="680" r:id="rId9"/>
    <p:sldId id="681" r:id="rId10"/>
    <p:sldId id="682" r:id="rId11"/>
    <p:sldId id="695" r:id="rId12"/>
    <p:sldId id="685" r:id="rId13"/>
    <p:sldId id="683" r:id="rId14"/>
    <p:sldId id="686" r:id="rId15"/>
  </p:sldIdLst>
  <p:sldSz cx="12192000" cy="6858000"/>
  <p:notesSz cx="6858000" cy="9144000"/>
  <p:embeddedFontLst>
    <p:embeddedFont>
      <p:font typeface="Agency FB" panose="020B0503020202020204" pitchFamily="34" charset="0"/>
      <p:regular r:id="rId18"/>
      <p:bold r:id="rId19"/>
    </p:embeddedFont>
    <p:embeddedFont>
      <p:font typeface="Berlin Sans FB" panose="020E0602020502020306" pitchFamily="34" charset="0"/>
      <p:regular r:id="rId20"/>
      <p:bold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000000"/>
    <a:srgbClr val="ED8009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4671" autoAdjust="0"/>
  </p:normalViewPr>
  <p:slideViewPr>
    <p:cSldViewPr>
      <p:cViewPr varScale="1">
        <p:scale>
          <a:sx n="70" d="100"/>
          <a:sy n="70" d="100"/>
        </p:scale>
        <p:origin x="960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5FD72E4-7754-1078-1990-6A9CE58AE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0864" y="946"/>
            <a:ext cx="10287000" cy="6858000"/>
          </a:xfrm>
          <a:prstGeom prst="rect">
            <a:avLst/>
          </a:prstGeom>
        </p:spPr>
      </p:pic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313" y="-186564"/>
            <a:ext cx="5283423" cy="7044564"/>
          </a:xfrm>
        </p:spPr>
      </p:pic>
    </p:spTree>
    <p:extLst>
      <p:ext uri="{BB962C8B-B14F-4D97-AF65-F5344CB8AC3E}">
        <p14:creationId xmlns:p14="http://schemas.microsoft.com/office/powerpoint/2010/main" val="278021941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"/>
            <a:ext cx="10287914" cy="6858609"/>
          </a:xfrm>
          <a:prstGeom prst="rect">
            <a:avLst/>
          </a:prstGeom>
        </p:spPr>
      </p:pic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819168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112A9BD0-C62B-6042-58A9-A6FEA94F7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4265"/>
            <a:ext cx="6921826" cy="4603735"/>
          </a:xfr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AF154F5-2D7D-DF5F-DD97-681A8D835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3" r="11136" b="19585"/>
          <a:stretch/>
        </p:blipFill>
        <p:spPr>
          <a:xfrm>
            <a:off x="5802373" y="-2602606"/>
            <a:ext cx="6955564" cy="554172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C0AD03B-5EDE-2ED4-71B8-4604BC41A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82"/>
          <a:stretch/>
        </p:blipFill>
        <p:spPr>
          <a:xfrm>
            <a:off x="-33738" y="-243408"/>
            <a:ext cx="5865590" cy="318252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45B0321-A1FD-3F47-5C93-2E6CC4A7C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09"/>
          <a:stretch/>
        </p:blipFill>
        <p:spPr>
          <a:xfrm>
            <a:off x="6888088" y="2939118"/>
            <a:ext cx="5303912" cy="392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88338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1384" y="332656"/>
            <a:ext cx="9525744" cy="633412"/>
          </a:xfrm>
        </p:spPr>
        <p:txBody>
          <a:bodyPr/>
          <a:lstStyle/>
          <a:p>
            <a:r>
              <a:rPr lang="nl-NL" sz="4000" dirty="0"/>
              <a:t>Vreemdelingen in de Bijbel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1384" y="1268760"/>
            <a:ext cx="9937104" cy="5472112"/>
          </a:xfrm>
        </p:spPr>
        <p:txBody>
          <a:bodyPr/>
          <a:lstStyle/>
          <a:p>
            <a:pPr marL="0" indent="0"/>
            <a:r>
              <a:rPr lang="nl-NL" sz="3200" u="sng" dirty="0"/>
              <a:t>Categorie 1</a:t>
            </a:r>
            <a:r>
              <a:rPr lang="nl-NL" sz="3200" dirty="0"/>
              <a:t>:	</a:t>
            </a:r>
          </a:p>
          <a:p>
            <a:pPr marL="0" indent="0"/>
            <a:r>
              <a:rPr lang="nl-NL" sz="3200" dirty="0"/>
              <a:t>Vreemdelingen op doorreis</a:t>
            </a:r>
          </a:p>
          <a:p>
            <a:pPr marL="0" indent="0"/>
            <a:endParaRPr lang="nl-NL" sz="3200" dirty="0"/>
          </a:p>
          <a:p>
            <a:pPr marL="0" indent="0"/>
            <a:r>
              <a:rPr lang="nl-NL" sz="3200" u="sng" dirty="0"/>
              <a:t>Categorie 2</a:t>
            </a:r>
            <a:r>
              <a:rPr lang="nl-NL" sz="3200" dirty="0"/>
              <a:t>: </a:t>
            </a:r>
          </a:p>
          <a:p>
            <a:pPr marL="0" indent="0"/>
            <a:r>
              <a:rPr lang="nl-NL" sz="3200" dirty="0"/>
              <a:t>Vreemdelingen die er tijdelijk werken</a:t>
            </a:r>
          </a:p>
          <a:p>
            <a:pPr marL="0" indent="0"/>
            <a:endParaRPr lang="nl-NL" sz="3200" u="sng" dirty="0"/>
          </a:p>
          <a:p>
            <a:pPr marL="0" indent="0"/>
            <a:r>
              <a:rPr lang="nl-NL" sz="3200" u="sng" dirty="0"/>
              <a:t>Categorie 3</a:t>
            </a:r>
            <a:r>
              <a:rPr lang="nl-NL" sz="3200" dirty="0"/>
              <a:t>: </a:t>
            </a:r>
          </a:p>
          <a:p>
            <a:pPr marL="0" indent="0"/>
            <a:r>
              <a:rPr lang="nl-NL" sz="3200" dirty="0"/>
              <a:t>Vreemdelingen die in het land </a:t>
            </a:r>
            <a:r>
              <a:rPr lang="nl-NL" sz="3200" i="1" dirty="0"/>
              <a:t>wonen</a:t>
            </a:r>
          </a:p>
          <a:p>
            <a:pPr marL="0" indent="0"/>
            <a:r>
              <a:rPr lang="nl-NL" dirty="0"/>
              <a:t> </a:t>
            </a:r>
          </a:p>
          <a:p>
            <a:pPr marL="0" indent="0"/>
            <a:endParaRPr lang="nl-NL" dirty="0"/>
          </a:p>
          <a:p>
            <a:pPr marL="0" indent="0"/>
            <a:endParaRPr lang="nl-NL" sz="3200" dirty="0"/>
          </a:p>
        </p:txBody>
      </p:sp>
      <p:pic>
        <p:nvPicPr>
          <p:cNvPr id="4" name="Tijdelijke aanduiding voor inhoud 5">
            <a:extLst>
              <a:ext uri="{FF2B5EF4-FFF2-40B4-BE49-F238E27FC236}">
                <a16:creationId xmlns:a16="http://schemas.microsoft.com/office/drawing/2014/main" id="{1A4C17B3-5EF2-35FF-8BCD-A7C41F3231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7236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285294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1384" y="332656"/>
            <a:ext cx="9525744" cy="633412"/>
          </a:xfrm>
        </p:spPr>
        <p:txBody>
          <a:bodyPr/>
          <a:lstStyle/>
          <a:p>
            <a:r>
              <a:rPr lang="nl-NL" sz="4000" dirty="0"/>
              <a:t>Vreemdelingen in de Bijbel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1384" y="1268760"/>
            <a:ext cx="10729192" cy="54721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l-NL" sz="3200" dirty="0"/>
              <a:t>‘Ga liefdevol met je medelanders om!  </a:t>
            </a:r>
          </a:p>
          <a:p>
            <a:pPr>
              <a:lnSpc>
                <a:spcPct val="100000"/>
              </a:lnSpc>
            </a:pPr>
            <a:r>
              <a:rPr lang="nl-NL" sz="3200" dirty="0"/>
              <a:t>Behandel hen niet als tweederangsburgers!’</a:t>
            </a:r>
          </a:p>
          <a:p>
            <a:pPr>
              <a:lnSpc>
                <a:spcPct val="100000"/>
              </a:lnSpc>
            </a:pPr>
            <a:endParaRPr lang="nl-NL" sz="3200" dirty="0"/>
          </a:p>
          <a:p>
            <a:pPr marL="514350" indent="-514350">
              <a:lnSpc>
                <a:spcPct val="100000"/>
              </a:lnSpc>
              <a:buAutoNum type="alphaUcParenR"/>
            </a:pPr>
            <a:r>
              <a:rPr lang="nl-NL" sz="3200" i="1" dirty="0"/>
              <a:t>Vreemdelingen hebben het moeilijk</a:t>
            </a:r>
          </a:p>
          <a:p>
            <a:pPr marL="514350" indent="-514350">
              <a:lnSpc>
                <a:spcPct val="100000"/>
              </a:lnSpc>
              <a:buAutoNum type="alphaUcParenR"/>
            </a:pPr>
            <a:endParaRPr lang="nl-NL" sz="3200" i="1" dirty="0"/>
          </a:p>
          <a:p>
            <a:pPr marL="514350" indent="-514350">
              <a:lnSpc>
                <a:spcPct val="100000"/>
              </a:lnSpc>
              <a:buAutoNum type="alphaUcParenR"/>
            </a:pPr>
            <a:r>
              <a:rPr lang="nl-NL" sz="3200" i="1" dirty="0"/>
              <a:t>Jullie waren zelf ‘vreemdelingen’ in Egypte</a:t>
            </a:r>
          </a:p>
          <a:p>
            <a:pPr marL="514350" indent="-514350">
              <a:lnSpc>
                <a:spcPct val="100000"/>
              </a:lnSpc>
              <a:buAutoNum type="alphaUcParenR"/>
            </a:pPr>
            <a:endParaRPr lang="nl-NL" sz="3200" i="1" dirty="0"/>
          </a:p>
          <a:p>
            <a:pPr marL="514350" indent="-514350">
              <a:lnSpc>
                <a:spcPct val="100000"/>
              </a:lnSpc>
              <a:buAutoNum type="alphaUcParenR"/>
            </a:pPr>
            <a:r>
              <a:rPr lang="nl-NL" sz="3200" i="1" dirty="0"/>
              <a:t>Ook in het land beloofde land blijven ze gasten</a:t>
            </a:r>
          </a:p>
          <a:p>
            <a:pPr marL="514350" indent="-514350">
              <a:lnSpc>
                <a:spcPct val="100000"/>
              </a:lnSpc>
              <a:buAutoNum type="alphaUcParenR"/>
            </a:pPr>
            <a:endParaRPr lang="nl-NL" sz="3200" i="1" dirty="0"/>
          </a:p>
          <a:p>
            <a:pPr marL="514350" indent="-514350">
              <a:lnSpc>
                <a:spcPct val="100000"/>
              </a:lnSpc>
              <a:buAutoNum type="alphaUcParenR"/>
            </a:pPr>
            <a:r>
              <a:rPr lang="nl-NL" sz="3200" i="1" dirty="0"/>
              <a:t>God zelf neemt het op voor vreemdelingen</a:t>
            </a:r>
          </a:p>
          <a:p>
            <a:pPr marL="0" indent="0">
              <a:lnSpc>
                <a:spcPct val="100000"/>
              </a:lnSpc>
            </a:pPr>
            <a:endParaRPr lang="nl-NL" sz="3200" i="1" dirty="0"/>
          </a:p>
          <a:p>
            <a:pPr marL="0" indent="0">
              <a:lnSpc>
                <a:spcPct val="100000"/>
              </a:lnSpc>
            </a:pPr>
            <a:r>
              <a:rPr lang="nl-NL" dirty="0"/>
              <a:t> </a:t>
            </a:r>
          </a:p>
          <a:p>
            <a:pPr marL="0" indent="0">
              <a:lnSpc>
                <a:spcPct val="100000"/>
              </a:lnSpc>
            </a:pPr>
            <a:endParaRPr lang="nl-NL" dirty="0"/>
          </a:p>
          <a:p>
            <a:pPr marL="0" indent="0">
              <a:lnSpc>
                <a:spcPct val="100000"/>
              </a:lnSpc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60071153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F7169F-78DC-9C83-3C47-D32C362E8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u="none" dirty="0"/>
              <a:t>Deuteronomium 10 vers 17 t/m 19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C913EC-24E9-F3E1-5F9E-80C43BD7E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6" y="981224"/>
            <a:ext cx="11448248" cy="5472112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baseline="-25000" dirty="0"/>
              <a:t>17 </a:t>
            </a:r>
            <a:r>
              <a:rPr lang="nl-NL" sz="3200" dirty="0"/>
              <a:t>De HERE, jullie God, is de hoogste God en Heer. Hij is groot en machtig. Iedereen moet eerbied voor Hem hebben. Hij is rechtvaardig,</a:t>
            </a:r>
            <a:r>
              <a:rPr lang="nl-NL" sz="3200" b="1" dirty="0"/>
              <a:t> </a:t>
            </a:r>
            <a:r>
              <a:rPr lang="nl-NL" sz="3200" b="1" dirty="0">
                <a:solidFill>
                  <a:srgbClr val="0033CC"/>
                </a:solidFill>
                <a:highlight>
                  <a:srgbClr val="FFFF00"/>
                </a:highlight>
              </a:rPr>
              <a:t> Hij behandelt alle mensen gelijk.   </a:t>
            </a:r>
            <a:endParaRPr lang="nl-NL" sz="3200" b="1" dirty="0"/>
          </a:p>
          <a:p>
            <a:pPr marL="0" indent="0">
              <a:lnSpc>
                <a:spcPct val="150000"/>
              </a:lnSpc>
            </a:pPr>
            <a:r>
              <a:rPr lang="nl-NL" sz="3200" baseline="-25000" dirty="0"/>
              <a:t>18 </a:t>
            </a:r>
            <a:r>
              <a:rPr lang="nl-NL" sz="3200" dirty="0"/>
              <a:t>Hij steunt weduwen, en kinderen zonder vader. </a:t>
            </a:r>
          </a:p>
          <a:p>
            <a:pPr marL="0" indent="0">
              <a:lnSpc>
                <a:spcPct val="150000"/>
              </a:lnSpc>
            </a:pPr>
            <a:r>
              <a:rPr lang="nl-NL" sz="3200" b="1" dirty="0">
                <a:solidFill>
                  <a:srgbClr val="0033CC"/>
                </a:solidFill>
                <a:highlight>
                  <a:srgbClr val="FFFF00"/>
                </a:highlight>
              </a:rPr>
              <a:t> Hij beschermt vreemdelingen </a:t>
            </a:r>
            <a:r>
              <a:rPr lang="nl-NL" sz="3200" dirty="0"/>
              <a:t> en geeft ze eten en kleren. </a:t>
            </a:r>
          </a:p>
          <a:p>
            <a:pPr marL="0" indent="0">
              <a:lnSpc>
                <a:spcPct val="150000"/>
              </a:lnSpc>
            </a:pPr>
            <a:r>
              <a:rPr lang="nl-NL" sz="3200" baseline="-25000" dirty="0"/>
              <a:t>19 </a:t>
            </a:r>
            <a:r>
              <a:rPr lang="nl-NL" sz="3200" dirty="0"/>
              <a:t>Ook jullie moeten goed zijn voor vreemdelingen, want   </a:t>
            </a:r>
          </a:p>
          <a:p>
            <a:pPr marL="0" indent="0">
              <a:lnSpc>
                <a:spcPct val="150000"/>
              </a:lnSpc>
            </a:pPr>
            <a:r>
              <a:rPr lang="nl-NL" sz="3200" b="1" dirty="0">
                <a:solidFill>
                  <a:srgbClr val="0033CC"/>
                </a:solidFill>
                <a:highlight>
                  <a:srgbClr val="FFFF00"/>
                </a:highlight>
              </a:rPr>
              <a:t> jullie zijn zelf vreemdelingen geweest in Egypte. </a:t>
            </a:r>
          </a:p>
        </p:txBody>
      </p:sp>
    </p:spTree>
    <p:extLst>
      <p:ext uri="{BB962C8B-B14F-4D97-AF65-F5344CB8AC3E}">
        <p14:creationId xmlns:p14="http://schemas.microsoft.com/office/powerpoint/2010/main" val="148599096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1384" y="332656"/>
            <a:ext cx="9525744" cy="633412"/>
          </a:xfrm>
        </p:spPr>
        <p:txBody>
          <a:bodyPr/>
          <a:lstStyle/>
          <a:p>
            <a:r>
              <a:rPr lang="nl-NL" sz="4000" dirty="0"/>
              <a:t>Exodus 23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1384" y="1268760"/>
            <a:ext cx="10801200" cy="3384376"/>
          </a:xfrm>
        </p:spPr>
        <p:txBody>
          <a:bodyPr/>
          <a:lstStyle/>
          <a:p>
            <a:pPr marL="0" indent="0">
              <a:lnSpc>
                <a:spcPct val="200000"/>
              </a:lnSpc>
            </a:pPr>
            <a:r>
              <a:rPr lang="nl-NL" sz="3200" baseline="30000" dirty="0"/>
              <a:t>9</a:t>
            </a:r>
            <a:r>
              <a:rPr lang="nl-NL" sz="3200" dirty="0"/>
              <a:t> Vreemdelingen mag je niet uitbuiten. </a:t>
            </a:r>
            <a:r>
              <a:rPr lang="nl-NL" sz="3200" b="1" dirty="0">
                <a:solidFill>
                  <a:srgbClr val="0000FF"/>
                </a:solidFill>
                <a:highlight>
                  <a:srgbClr val="FFFF00"/>
                </a:highlight>
              </a:rPr>
              <a:t> Jullie weten immers hoe het voelt om vreemdeling te zijn, </a:t>
            </a:r>
            <a:r>
              <a:rPr lang="nl-NL" sz="3200" dirty="0"/>
              <a:t> omdat jullie zelf vreemdelingen geweest zijn in Egypte.</a:t>
            </a:r>
          </a:p>
          <a:p>
            <a:pPr marL="0" indent="0">
              <a:lnSpc>
                <a:spcPct val="200000"/>
              </a:lnSpc>
            </a:pPr>
            <a:endParaRPr lang="nl-NL" sz="3200" dirty="0"/>
          </a:p>
          <a:p>
            <a:pPr marL="0" indent="0">
              <a:lnSpc>
                <a:spcPct val="200000"/>
              </a:lnSpc>
            </a:pPr>
            <a:endParaRPr lang="nl-NL" sz="3200" dirty="0"/>
          </a:p>
          <a:p>
            <a:pPr marL="0" indent="0">
              <a:lnSpc>
                <a:spcPct val="200000"/>
              </a:lnSpc>
            </a:pPr>
            <a:endParaRPr lang="nl-NL" sz="3200" dirty="0"/>
          </a:p>
          <a:p>
            <a:pPr marL="0" indent="0">
              <a:lnSpc>
                <a:spcPct val="200000"/>
              </a:lnSpc>
            </a:pPr>
            <a:endParaRPr lang="nl-NL" sz="3200" dirty="0"/>
          </a:p>
          <a:p>
            <a:pPr marL="0" indent="0">
              <a:lnSpc>
                <a:spcPct val="200000"/>
              </a:lnSpc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91792609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1384" y="332656"/>
            <a:ext cx="9525744" cy="633412"/>
          </a:xfrm>
        </p:spPr>
        <p:txBody>
          <a:bodyPr/>
          <a:lstStyle/>
          <a:p>
            <a:r>
              <a:rPr lang="nl-NL" sz="4000" dirty="0"/>
              <a:t>Leviticus 19 + 25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1384" y="1268760"/>
            <a:ext cx="11449272" cy="3384376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baseline="30000" dirty="0">
                <a:latin typeface="+mj-lt"/>
              </a:rPr>
              <a:t>33</a:t>
            </a:r>
            <a:r>
              <a:rPr lang="nl-NL" sz="3200" dirty="0">
                <a:latin typeface="+mj-lt"/>
              </a:rPr>
              <a:t> Iemand die als vreemdeling in jullie land verblijft, mag je niet onderdrukken. </a:t>
            </a:r>
            <a:r>
              <a:rPr lang="nl-NL" sz="3200" baseline="30000" dirty="0">
                <a:solidFill>
                  <a:srgbClr val="0000FF"/>
                </a:solidFill>
                <a:highlight>
                  <a:srgbClr val="FFFF00"/>
                </a:highlight>
                <a:latin typeface="+mj-lt"/>
              </a:rPr>
              <a:t>34</a:t>
            </a:r>
            <a:r>
              <a:rPr lang="nl-NL" sz="3200" dirty="0">
                <a:solidFill>
                  <a:srgbClr val="0000FF"/>
                </a:solidFill>
                <a:highlight>
                  <a:srgbClr val="FFFF00"/>
                </a:highlight>
                <a:latin typeface="+mj-lt"/>
              </a:rPr>
              <a:t> </a:t>
            </a:r>
            <a:r>
              <a:rPr lang="nl-NL" sz="3200" b="1" dirty="0">
                <a:solidFill>
                  <a:srgbClr val="0000FF"/>
                </a:solidFill>
                <a:highlight>
                  <a:srgbClr val="FFFF00"/>
                </a:highlight>
                <a:latin typeface="+mj-lt"/>
              </a:rPr>
              <a:t>Behandel vreemdelingen die bij jullie wonen als geboren Israëlieten.</a:t>
            </a:r>
            <a:r>
              <a:rPr lang="nl-NL" sz="3200" dirty="0">
                <a:latin typeface="+mj-lt"/>
              </a:rPr>
              <a:t> Heb hen lief als jezelf, want jullie zijn zelf vreemdelingen geweest in Egypte. Ik ben de HEER, jullie God.</a:t>
            </a:r>
          </a:p>
          <a:p>
            <a:pPr marL="0" indent="0">
              <a:lnSpc>
                <a:spcPct val="150000"/>
              </a:lnSpc>
            </a:pPr>
            <a:r>
              <a:rPr lang="nl-NL" sz="3200" baseline="30000" dirty="0">
                <a:latin typeface="+mj-lt"/>
                <a:ea typeface="Calibri" panose="020F0502020204030204" pitchFamily="34" charset="0"/>
              </a:rPr>
              <a:t>2</a:t>
            </a:r>
            <a:r>
              <a:rPr lang="nl-NL" sz="3200" baseline="30000" dirty="0">
                <a:latin typeface="+mj-lt"/>
              </a:rPr>
              <a:t>3</a:t>
            </a:r>
            <a:r>
              <a:rPr lang="nl-NL" sz="3200" dirty="0">
                <a:latin typeface="+mj-lt"/>
              </a:rPr>
              <a:t> </a:t>
            </a:r>
            <a:r>
              <a:rPr lang="nl-NL" sz="3200" dirty="0">
                <a:effectLst/>
                <a:latin typeface="+mj-lt"/>
                <a:ea typeface="Calibri" panose="020F0502020204030204" pitchFamily="34" charset="0"/>
              </a:rPr>
              <a:t>Want het land behoort Mij toe en jullie zijn slechts vreemdelingen die bij Mij te gast zijn.</a:t>
            </a:r>
            <a:endParaRPr lang="nl-NL" sz="3200" dirty="0">
              <a:latin typeface="+mj-lt"/>
            </a:endParaRPr>
          </a:p>
          <a:p>
            <a:pPr marL="0" indent="0">
              <a:lnSpc>
                <a:spcPct val="150000"/>
              </a:lnSpc>
            </a:pPr>
            <a:endParaRPr lang="nl-NL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329219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1384" y="332656"/>
            <a:ext cx="9525744" cy="633412"/>
          </a:xfrm>
        </p:spPr>
        <p:txBody>
          <a:bodyPr/>
          <a:lstStyle/>
          <a:p>
            <a:r>
              <a:rPr lang="nl-NL" sz="4000" dirty="0"/>
              <a:t>Hebreeën 13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1384" y="1268760"/>
            <a:ext cx="10873208" cy="3384376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baseline="30000" dirty="0"/>
              <a:t>1</a:t>
            </a:r>
            <a:r>
              <a:rPr lang="nl-NL" sz="3200" dirty="0"/>
              <a:t> Houd de onderlinge liefde in stand. </a:t>
            </a:r>
            <a:endParaRPr lang="nl-NL" sz="3200" b="1" dirty="0">
              <a:solidFill>
                <a:srgbClr val="0033CC"/>
              </a:solidFill>
              <a:highlight>
                <a:srgbClr val="FFFF00"/>
              </a:highlight>
            </a:endParaRPr>
          </a:p>
          <a:p>
            <a:pPr marL="0" indent="0">
              <a:lnSpc>
                <a:spcPct val="150000"/>
              </a:lnSpc>
            </a:pPr>
            <a:r>
              <a:rPr lang="nl-NL" sz="3200" b="1" dirty="0">
                <a:solidFill>
                  <a:srgbClr val="0033CC"/>
                </a:solidFill>
                <a:highlight>
                  <a:srgbClr val="FFFF00"/>
                </a:highlight>
              </a:rPr>
              <a:t> En houd de gastvrijheid in ere, </a:t>
            </a:r>
            <a:r>
              <a:rPr lang="nl-NL" sz="3200" dirty="0"/>
              <a:t> want zo hebben sommigen zonder het te weten engelen ontvangen.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96511856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DCAD4-D4DE-EE3C-C63D-099E3761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40" y="0"/>
            <a:ext cx="5141177" cy="576808"/>
          </a:xfrm>
        </p:spPr>
        <p:txBody>
          <a:bodyPr/>
          <a:lstStyle/>
          <a:p>
            <a:r>
              <a:rPr lang="nl-NL" sz="4000" u="none" dirty="0"/>
              <a:t>			XENO-FILIE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346147C-D4FE-9450-B74E-1EBC5B660C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r="18318"/>
          <a:stretch/>
        </p:blipFill>
        <p:spPr>
          <a:xfrm>
            <a:off x="5303913" y="771405"/>
            <a:ext cx="6888088" cy="6086595"/>
          </a:xfr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00DC6D9-D333-94B3-0815-8470F0C03C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6"/>
          <a:stretch/>
        </p:blipFill>
        <p:spPr>
          <a:xfrm>
            <a:off x="-21839" y="0"/>
            <a:ext cx="5325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74419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1384" y="332656"/>
            <a:ext cx="9525744" cy="633412"/>
          </a:xfrm>
        </p:spPr>
        <p:txBody>
          <a:bodyPr/>
          <a:lstStyle/>
          <a:p>
            <a:r>
              <a:rPr lang="nl-NL" sz="4000" dirty="0"/>
              <a:t>In de voetsporen van Jezus je Heer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1384" y="1700808"/>
            <a:ext cx="9937104" cy="3384376"/>
          </a:xfrm>
        </p:spPr>
        <p:txBody>
          <a:bodyPr/>
          <a:lstStyle/>
          <a:p>
            <a:pPr marL="0" indent="0">
              <a:lnSpc>
                <a:spcPct val="100000"/>
              </a:lnSpc>
            </a:pPr>
            <a:r>
              <a:rPr lang="nl-NL" sz="3200" dirty="0"/>
              <a:t>Hoe ging Jezus om met vreemdelingen?</a:t>
            </a:r>
          </a:p>
          <a:p>
            <a:pPr marL="0" indent="0">
              <a:lnSpc>
                <a:spcPct val="100000"/>
              </a:lnSpc>
            </a:pPr>
            <a:endParaRPr lang="nl-NL" sz="3200" dirty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3200" dirty="0"/>
              <a:t>De </a:t>
            </a:r>
            <a:r>
              <a:rPr lang="nl-NL" sz="3200" dirty="0" err="1"/>
              <a:t>Samaritaanse</a:t>
            </a:r>
            <a:r>
              <a:rPr lang="nl-NL" sz="3200" dirty="0"/>
              <a:t> vrouw bij de bron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nl-NL" sz="3200" dirty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3200" dirty="0"/>
              <a:t>De Syrische vrouw uit de buurt van </a:t>
            </a:r>
            <a:r>
              <a:rPr lang="nl-NL" sz="3200" dirty="0" err="1"/>
              <a:t>Tyrus</a:t>
            </a:r>
            <a:endParaRPr lang="nl-NL" sz="3200" dirty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nl-NL" sz="3200" dirty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3200" dirty="0"/>
              <a:t>De Romeinse officier uit </a:t>
            </a:r>
            <a:r>
              <a:rPr lang="nl-NL" sz="3200" dirty="0" err="1"/>
              <a:t>Kapernaüm</a:t>
            </a:r>
            <a:r>
              <a:rPr lang="nl-NL" sz="3200" dirty="0"/>
              <a:t> 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nl-NL" sz="3200" dirty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3200" dirty="0"/>
              <a:t>De gelijkenis van de barmhartige Samaritaan</a:t>
            </a:r>
          </a:p>
          <a:p>
            <a:pPr marL="0" indent="0">
              <a:lnSpc>
                <a:spcPct val="100000"/>
              </a:lnSpc>
            </a:pPr>
            <a:endParaRPr lang="nl-NL" sz="3200" dirty="0"/>
          </a:p>
          <a:p>
            <a:pPr marL="0" indent="0">
              <a:lnSpc>
                <a:spcPct val="100000"/>
              </a:lnSpc>
            </a:pPr>
            <a:endParaRPr lang="nl-NL" sz="3200" dirty="0"/>
          </a:p>
          <a:p>
            <a:pPr marL="0" indent="0">
              <a:lnSpc>
                <a:spcPct val="100000"/>
              </a:lnSpc>
            </a:pPr>
            <a:endParaRPr lang="nl-NL" sz="3200" dirty="0"/>
          </a:p>
          <a:p>
            <a:pPr marL="0" indent="0">
              <a:lnSpc>
                <a:spcPct val="100000"/>
              </a:lnSpc>
            </a:pPr>
            <a:endParaRPr lang="nl-NL" sz="3200" dirty="0"/>
          </a:p>
          <a:p>
            <a:pPr marL="0" indent="0">
              <a:lnSpc>
                <a:spcPct val="100000"/>
              </a:lnSpc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39184697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47528" y="332656"/>
            <a:ext cx="8229600" cy="633412"/>
          </a:xfrm>
        </p:spPr>
        <p:txBody>
          <a:bodyPr/>
          <a:lstStyle/>
          <a:p>
            <a:endParaRPr lang="nl-NL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nl-NL" sz="4800" b="1" dirty="0">
                <a:solidFill>
                  <a:schemeClr val="bg1">
                    <a:lumMod val="10000"/>
                  </a:schemeClr>
                </a:solidFill>
                <a:latin typeface="Agency FB" panose="020B0503020202020204" pitchFamily="34" charset="0"/>
              </a:rPr>
              <a:t>Eens was ik een vreemdeling </a:t>
            </a:r>
          </a:p>
          <a:p>
            <a:pPr algn="ctr"/>
            <a:r>
              <a:rPr lang="nl-NL" sz="4800" b="1" dirty="0">
                <a:solidFill>
                  <a:schemeClr val="bg1">
                    <a:lumMod val="10000"/>
                  </a:schemeClr>
                </a:solidFill>
                <a:latin typeface="Agency FB" panose="020B0503020202020204" pitchFamily="34" charset="0"/>
              </a:rPr>
              <a:t>voor God en mijn hart;</a:t>
            </a:r>
          </a:p>
          <a:p>
            <a:pPr algn="ctr"/>
            <a:r>
              <a:rPr lang="nl-NL" sz="4800" b="1" dirty="0">
                <a:solidFill>
                  <a:schemeClr val="bg1">
                    <a:lumMod val="10000"/>
                  </a:schemeClr>
                </a:solidFill>
                <a:latin typeface="Agency FB" panose="020B0503020202020204" pitchFamily="34" charset="0"/>
              </a:rPr>
              <a:t>ik voelde geen schuld </a:t>
            </a:r>
          </a:p>
          <a:p>
            <a:pPr algn="ctr"/>
            <a:r>
              <a:rPr lang="nl-NL" sz="4800" b="1" dirty="0">
                <a:solidFill>
                  <a:schemeClr val="bg1">
                    <a:lumMod val="10000"/>
                  </a:schemeClr>
                </a:solidFill>
                <a:latin typeface="Agency FB" panose="020B0503020202020204" pitchFamily="34" charset="0"/>
              </a:rPr>
              <a:t>en ik kende geen smart.</a:t>
            </a:r>
          </a:p>
          <a:p>
            <a:pPr algn="ctr"/>
            <a:r>
              <a:rPr lang="nl-NL" sz="4800" b="1" dirty="0">
                <a:solidFill>
                  <a:schemeClr val="bg1">
                    <a:lumMod val="10000"/>
                  </a:schemeClr>
                </a:solidFill>
                <a:latin typeface="Agency FB" panose="020B0503020202020204" pitchFamily="34" charset="0"/>
              </a:rPr>
              <a:t>Ik vroeg niet "Mijn </a:t>
            </a:r>
            <a:r>
              <a:rPr lang="nl-NL" sz="4800" b="1" dirty="0" err="1">
                <a:solidFill>
                  <a:schemeClr val="bg1">
                    <a:lumMod val="10000"/>
                  </a:schemeClr>
                </a:solidFill>
                <a:latin typeface="Agency FB" panose="020B0503020202020204" pitchFamily="34" charset="0"/>
              </a:rPr>
              <a:t>ziele</a:t>
            </a:r>
            <a:r>
              <a:rPr lang="nl-NL" sz="4800" b="1" dirty="0">
                <a:solidFill>
                  <a:schemeClr val="bg1">
                    <a:lumMod val="10000"/>
                  </a:schemeClr>
                </a:solidFill>
                <a:latin typeface="Agency FB" panose="020B0503020202020204" pitchFamily="34" charset="0"/>
              </a:rPr>
              <a:t> </a:t>
            </a:r>
          </a:p>
          <a:p>
            <a:pPr algn="ctr"/>
            <a:r>
              <a:rPr lang="nl-NL" sz="4800" b="1" dirty="0">
                <a:solidFill>
                  <a:schemeClr val="bg1">
                    <a:lumMod val="10000"/>
                  </a:schemeClr>
                </a:solidFill>
                <a:latin typeface="Agency FB" panose="020B0503020202020204" pitchFamily="34" charset="0"/>
              </a:rPr>
              <a:t>doorziet gij uw lot?</a:t>
            </a:r>
          </a:p>
          <a:p>
            <a:pPr algn="ctr"/>
            <a:r>
              <a:rPr lang="nl-NL" sz="4800" b="1" dirty="0">
                <a:solidFill>
                  <a:schemeClr val="bg1">
                    <a:lumMod val="10000"/>
                  </a:schemeClr>
                </a:solidFill>
                <a:latin typeface="Agency FB" panose="020B0503020202020204" pitchFamily="34" charset="0"/>
              </a:rPr>
              <a:t>Hoe zult gij rechtvaardig </a:t>
            </a:r>
          </a:p>
          <a:p>
            <a:pPr algn="ctr"/>
            <a:r>
              <a:rPr lang="nl-NL" sz="4800" b="1" dirty="0">
                <a:solidFill>
                  <a:schemeClr val="bg1">
                    <a:lumMod val="10000"/>
                  </a:schemeClr>
                </a:solidFill>
                <a:latin typeface="Agency FB" panose="020B0503020202020204" pitchFamily="34" charset="0"/>
              </a:rPr>
              <a:t>verschijnen voor God?"</a:t>
            </a:r>
          </a:p>
          <a:p>
            <a:pPr marL="0" indent="0">
              <a:lnSpc>
                <a:spcPct val="100000"/>
              </a:lnSpc>
            </a:pPr>
            <a:endParaRPr lang="nl-NL" sz="4800" dirty="0">
              <a:latin typeface="Agency FB" panose="020B0503020202020204" pitchFamily="34" charset="0"/>
            </a:endParaRPr>
          </a:p>
          <a:p>
            <a:pPr marL="0" indent="0">
              <a:lnSpc>
                <a:spcPct val="100000"/>
              </a:lnSpc>
            </a:pPr>
            <a:endParaRPr lang="nl-NL" sz="4800" dirty="0"/>
          </a:p>
        </p:txBody>
      </p:sp>
    </p:spTree>
    <p:extLst>
      <p:ext uri="{BB962C8B-B14F-4D97-AF65-F5344CB8AC3E}">
        <p14:creationId xmlns:p14="http://schemas.microsoft.com/office/powerpoint/2010/main" val="339184697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1384" y="332656"/>
            <a:ext cx="9525744" cy="633412"/>
          </a:xfrm>
        </p:spPr>
        <p:txBody>
          <a:bodyPr/>
          <a:lstStyle/>
          <a:p>
            <a:r>
              <a:rPr lang="nl-NL" sz="4000" dirty="0"/>
              <a:t>Efeziërs 5 en 1 Petrus 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1384" y="1268760"/>
            <a:ext cx="11089232" cy="3384376"/>
          </a:xfrm>
        </p:spPr>
        <p:txBody>
          <a:bodyPr/>
          <a:lstStyle/>
          <a:p>
            <a:pPr marL="0" indent="0"/>
            <a:r>
              <a:rPr lang="nl-NL" sz="3200" baseline="30000" dirty="0"/>
              <a:t>1</a:t>
            </a:r>
            <a:r>
              <a:rPr lang="nl-NL" sz="3200" dirty="0"/>
              <a:t> Volg dus </a:t>
            </a:r>
            <a:r>
              <a:rPr lang="nl-NL" sz="3200" b="1" dirty="0">
                <a:solidFill>
                  <a:srgbClr val="0033CC"/>
                </a:solidFill>
                <a:highlight>
                  <a:srgbClr val="FFFF00"/>
                </a:highlight>
              </a:rPr>
              <a:t>het voorbeeld van God</a:t>
            </a:r>
            <a:r>
              <a:rPr lang="nl-NL" sz="3200" dirty="0"/>
              <a:t>, als kinderen die Hij liefheeft, </a:t>
            </a:r>
            <a:r>
              <a:rPr lang="nl-NL" sz="3200" baseline="30000" dirty="0"/>
              <a:t>2</a:t>
            </a:r>
            <a:r>
              <a:rPr lang="nl-NL" sz="3200" dirty="0"/>
              <a:t> en </a:t>
            </a:r>
            <a:r>
              <a:rPr lang="nl-NL" sz="3200" b="1" dirty="0">
                <a:solidFill>
                  <a:srgbClr val="0033CC"/>
                </a:solidFill>
                <a:highlight>
                  <a:srgbClr val="FFFF00"/>
                </a:highlight>
              </a:rPr>
              <a:t>ga de weg van de liefde</a:t>
            </a:r>
            <a:r>
              <a:rPr lang="nl-NL" sz="3200" dirty="0"/>
              <a:t>, zoals Christus, die ons heeft liefgehad en Zich voor ons gegeven heeft.  </a:t>
            </a:r>
          </a:p>
          <a:p>
            <a:pPr marL="0" indent="0"/>
            <a:endParaRPr lang="nl-NL" sz="3200" dirty="0"/>
          </a:p>
          <a:p>
            <a:pPr marL="0" indent="0"/>
            <a:r>
              <a:rPr lang="nl-NL" sz="3200" baseline="30000" dirty="0"/>
              <a:t>21</a:t>
            </a:r>
            <a:r>
              <a:rPr lang="nl-NL" sz="3200" dirty="0"/>
              <a:t> Ook Christus heeft geleden, om uwentwil, en u daarmee een voorbeeld gegeven. </a:t>
            </a:r>
            <a:r>
              <a:rPr lang="nl-NL" sz="3200" b="1" dirty="0">
                <a:solidFill>
                  <a:srgbClr val="0033CC"/>
                </a:solidFill>
                <a:highlight>
                  <a:srgbClr val="FFFF00"/>
                </a:highlight>
              </a:rPr>
              <a:t>Treed dus in zijn voetsporen</a:t>
            </a:r>
            <a:r>
              <a:rPr lang="nl-NL" sz="3200" dirty="0"/>
              <a:t>.</a:t>
            </a:r>
          </a:p>
          <a:p>
            <a:pPr marL="0" indent="0"/>
            <a:endParaRPr lang="nl-NL" sz="3200" dirty="0"/>
          </a:p>
          <a:p>
            <a:pPr marL="0" indent="0"/>
            <a:endParaRPr lang="nl-NL" sz="3200" dirty="0"/>
          </a:p>
          <a:p>
            <a:pPr marL="0" indent="0"/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24329062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1403</TotalTime>
  <Words>439</Words>
  <Application>Microsoft Office PowerPoint</Application>
  <PresentationFormat>Breedbeeld</PresentationFormat>
  <Paragraphs>67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13</vt:i4>
      </vt:variant>
    </vt:vector>
  </HeadingPairs>
  <TitlesOfParts>
    <vt:vector size="20" baseType="lpstr">
      <vt:lpstr>Agency FB</vt:lpstr>
      <vt:lpstr>Berlin Sans FB</vt:lpstr>
      <vt:lpstr>Wingdings</vt:lpstr>
      <vt:lpstr>Tahoma</vt:lpstr>
      <vt:lpstr>Arial</vt:lpstr>
      <vt:lpstr>SjabloonPresentatie_v3 0</vt:lpstr>
      <vt:lpstr>1_Tekstmodel</vt:lpstr>
      <vt:lpstr>PowerPoint-presentatie</vt:lpstr>
      <vt:lpstr>PowerPoint-presentatie</vt:lpstr>
      <vt:lpstr>PowerPoint-presentatie</vt:lpstr>
      <vt:lpstr>Vreemdelingen in de Bijbel</vt:lpstr>
      <vt:lpstr>Vreemdelingen in de Bijbel</vt:lpstr>
      <vt:lpstr>Deuteronomium 10 vers 17 t/m 19</vt:lpstr>
      <vt:lpstr>Exodus 23</vt:lpstr>
      <vt:lpstr>Leviticus 19 + 25</vt:lpstr>
      <vt:lpstr>Hebreeën 13</vt:lpstr>
      <vt:lpstr>   XENO-FILIE</vt:lpstr>
      <vt:lpstr>In de voetsporen van Jezus je Heer</vt:lpstr>
      <vt:lpstr>PowerPoint-presentatie</vt:lpstr>
      <vt:lpstr>Efeziërs 5 en 1 Petrus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96</cp:revision>
  <dcterms:created xsi:type="dcterms:W3CDTF">2010-04-24T18:41:21Z</dcterms:created>
  <dcterms:modified xsi:type="dcterms:W3CDTF">2024-10-20T10:57:22Z</dcterms:modified>
</cp:coreProperties>
</file>