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7"/>
  </p:notesMasterIdLst>
  <p:handoutMasterIdLst>
    <p:handoutMasterId r:id="rId18"/>
  </p:handoutMasterIdLst>
  <p:sldIdLst>
    <p:sldId id="711" r:id="rId3"/>
    <p:sldId id="674" r:id="rId4"/>
    <p:sldId id="709" r:id="rId5"/>
    <p:sldId id="716" r:id="rId6"/>
    <p:sldId id="710" r:id="rId7"/>
    <p:sldId id="695" r:id="rId8"/>
    <p:sldId id="713" r:id="rId9"/>
    <p:sldId id="712" r:id="rId10"/>
    <p:sldId id="696" r:id="rId11"/>
    <p:sldId id="714" r:id="rId12"/>
    <p:sldId id="697" r:id="rId13"/>
    <p:sldId id="705" r:id="rId14"/>
    <p:sldId id="707" r:id="rId15"/>
    <p:sldId id="715" r:id="rId16"/>
  </p:sldIdLst>
  <p:sldSz cx="12192000" cy="6858000"/>
  <p:notesSz cx="6858000" cy="9144000"/>
  <p:embeddedFontLst>
    <p:embeddedFont>
      <p:font typeface="Berlin Sans FB" panose="020E0602020502020306" pitchFamily="34" charset="0"/>
      <p:regular r:id="rId19"/>
      <p:bold r:id="rId20"/>
    </p:embeddedFont>
    <p:embeddedFont>
      <p:font typeface="Tahoma" panose="020B0604030504040204" pitchFamily="34" charset="0"/>
      <p:regular r:id="rId21"/>
      <p:bold r:id="rId22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Begraven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399" b="1">
                    <a:solidFill>
                      <a:schemeClr val="bg1"/>
                    </a:solidFill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Blad1!$A$2:$A$8</c:f>
              <c:numCache>
                <c:formatCode>General</c:formatCode>
                <c:ptCount val="7"/>
                <c:pt idx="0">
                  <c:v>2023</c:v>
                </c:pt>
                <c:pt idx="1">
                  <c:v>2013</c:v>
                </c:pt>
                <c:pt idx="2">
                  <c:v>2003</c:v>
                </c:pt>
                <c:pt idx="3">
                  <c:v>1990</c:v>
                </c:pt>
                <c:pt idx="4">
                  <c:v>1980</c:v>
                </c:pt>
                <c:pt idx="5">
                  <c:v>1970</c:v>
                </c:pt>
                <c:pt idx="6">
                  <c:v>1960</c:v>
                </c:pt>
              </c:numCache>
            </c:numRef>
          </c:cat>
          <c:val>
            <c:numRef>
              <c:f>Blad1!$B$2:$B$8</c:f>
              <c:numCache>
                <c:formatCode>General</c:formatCode>
                <c:ptCount val="7"/>
                <c:pt idx="0">
                  <c:v>32</c:v>
                </c:pt>
                <c:pt idx="1">
                  <c:v>40</c:v>
                </c:pt>
                <c:pt idx="2">
                  <c:v>50</c:v>
                </c:pt>
                <c:pt idx="3">
                  <c:v>56</c:v>
                </c:pt>
                <c:pt idx="4">
                  <c:v>65</c:v>
                </c:pt>
                <c:pt idx="5">
                  <c:v>86</c:v>
                </c:pt>
                <c:pt idx="6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AB-45ED-A2E0-F388A2E230DF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Cremeren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399" b="1">
                    <a:solidFill>
                      <a:srgbClr val="FF0000"/>
                    </a:solidFill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Blad1!$A$2:$A$8</c:f>
              <c:numCache>
                <c:formatCode>General</c:formatCode>
                <c:ptCount val="7"/>
                <c:pt idx="0">
                  <c:v>2023</c:v>
                </c:pt>
                <c:pt idx="1">
                  <c:v>2013</c:v>
                </c:pt>
                <c:pt idx="2">
                  <c:v>2003</c:v>
                </c:pt>
                <c:pt idx="3">
                  <c:v>1990</c:v>
                </c:pt>
                <c:pt idx="4">
                  <c:v>1980</c:v>
                </c:pt>
                <c:pt idx="5">
                  <c:v>1970</c:v>
                </c:pt>
                <c:pt idx="6">
                  <c:v>1960</c:v>
                </c:pt>
              </c:numCache>
            </c:numRef>
          </c:cat>
          <c:val>
            <c:numRef>
              <c:f>Blad1!$C$2:$C$8</c:f>
              <c:numCache>
                <c:formatCode>General</c:formatCode>
                <c:ptCount val="7"/>
                <c:pt idx="0">
                  <c:v>68</c:v>
                </c:pt>
                <c:pt idx="1">
                  <c:v>60</c:v>
                </c:pt>
                <c:pt idx="2">
                  <c:v>50</c:v>
                </c:pt>
                <c:pt idx="3">
                  <c:v>44</c:v>
                </c:pt>
                <c:pt idx="4">
                  <c:v>35</c:v>
                </c:pt>
                <c:pt idx="5">
                  <c:v>14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AB-45ED-A2E0-F388A2E230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5076224"/>
        <c:axId val="67539712"/>
        <c:axId val="0"/>
      </c:bar3DChart>
      <c:catAx>
        <c:axId val="650762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7539712"/>
        <c:crosses val="autoZero"/>
        <c:auto val="1"/>
        <c:lblAlgn val="ctr"/>
        <c:lblOffset val="100"/>
        <c:noMultiLvlLbl val="0"/>
      </c:catAx>
      <c:valAx>
        <c:axId val="6753971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65076224"/>
        <c:crosses val="autoZero"/>
        <c:crossBetween val="between"/>
      </c:valAx>
      <c:spPr>
        <a:noFill/>
        <a:ln w="25392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3200" baseline="0"/>
            </a:pPr>
            <a:endParaRPr lang="nl-NL"/>
          </a:p>
        </c:txPr>
      </c:legendEntry>
      <c:legendEntry>
        <c:idx val="1"/>
        <c:txPr>
          <a:bodyPr/>
          <a:lstStyle/>
          <a:p>
            <a:pPr>
              <a:defRPr sz="3200" baseline="0"/>
            </a:pPr>
            <a:endParaRPr lang="nl-NL"/>
          </a:p>
        </c:txPr>
      </c:legendEntry>
      <c:layout>
        <c:manualLayout>
          <c:xMode val="edge"/>
          <c:yMode val="edge"/>
          <c:x val="0.75914212807440151"/>
          <c:y val="0.43249724241742971"/>
          <c:w val="0.21942200860044556"/>
          <c:h val="0.23549654311558135"/>
        </c:manualLayout>
      </c:layout>
      <c:overlay val="0"/>
      <c:txPr>
        <a:bodyPr/>
        <a:lstStyle/>
        <a:p>
          <a:pPr>
            <a:defRPr sz="2400"/>
          </a:pPr>
          <a:endParaRPr lang="nl-NL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nl-NL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78B9B97-0E61-48FB-A3F1-B2DD17503BC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059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D676D2A-BEF0-4027-B9BB-944B715AB88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6566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3C590-D4F6-4140-8BCF-47E250B2931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902895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FD443-4C4F-452B-AB81-E0AA7A2B7D1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473485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056C8-97F8-47B8-9665-24106F69A2F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363968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07054-3AC8-4C48-97F4-242F1F7932F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259131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8E60E-D95A-4D73-AF55-35516BB9623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065557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9B2EF-4E2D-4C05-9246-BE171D3B90D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739954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53978-F55A-4055-9738-5FEDB981D5A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078977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AE201-C00E-4385-8AA5-68436D0A99A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071108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C1976-007D-4D05-A094-77D3A460630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552992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62DB1-9596-46D3-9676-A81BBDF378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831288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91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91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63EDF-56AF-4830-825F-8E514BCD4EC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913253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39CB9-5288-45F7-A790-8EC8EBE7BA0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83616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D1D75-C3AE-48D6-8C8D-88614E427F9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543646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1C957-DDCE-423C-955D-EC4C8A409A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673780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11F81-576B-4AC1-A1C7-46A40068D96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004296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5D4D5-C90C-4026-97E7-A0052607293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435405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38732-EFC3-4325-91A3-3BAEA21ACD8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460324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FBB31-240B-4A8E-99F4-9ACCAE2945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416281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5B377-C9B7-480F-9D5F-82341A4D3F3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393451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FF69C-6A4F-483B-8D64-D6A745A6B8C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218261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27B23-23CF-4A0D-A8AC-EB13E08AF09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99232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B07F4-738E-406C-ADDD-971ED9380D6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0294267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41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2" y="274641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991A3-DFA9-4E71-8E26-4D1DE99EC7A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283867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2A9176-F67D-4868-A712-36CB606E8CC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59F733F-79C2-4B8D-B97F-60074FE2AE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3E867-EB8E-6158-BA23-E7C8D3339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31396-B4AC-489C-1D4E-20AF5CB9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332656"/>
            <a:ext cx="8568952" cy="633412"/>
          </a:xfrm>
        </p:spPr>
        <p:txBody>
          <a:bodyPr/>
          <a:lstStyle/>
          <a:p>
            <a:pPr>
              <a:defRPr/>
            </a:pPr>
            <a:endParaRPr lang="nl-NL" sz="4000" b="1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707A24-E542-25E8-FC05-5B1B501AF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3" y="358754"/>
            <a:ext cx="6984776" cy="4679925"/>
          </a:xfrm>
        </p:spPr>
        <p:txBody>
          <a:bodyPr/>
          <a:lstStyle/>
          <a:p>
            <a:pPr>
              <a:defRPr/>
            </a:pP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6A396A4-15E2-A507-C3FF-ADD8ABB775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6136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91344" y="260648"/>
            <a:ext cx="6984776" cy="4201967"/>
          </a:xfrm>
        </p:spPr>
        <p:txBody>
          <a:bodyPr/>
          <a:lstStyle/>
          <a:p>
            <a:r>
              <a:rPr lang="nl-NL" sz="3200" b="1" dirty="0">
                <a:solidFill>
                  <a:schemeClr val="bg1"/>
                </a:solidFill>
              </a:rPr>
              <a:t>Cremeren gebeurt steeds vaker</a:t>
            </a:r>
            <a:endParaRPr lang="nl-NL" sz="3200" dirty="0">
              <a:solidFill>
                <a:schemeClr val="bg1"/>
              </a:solidFill>
            </a:endParaRPr>
          </a:p>
          <a:p>
            <a:endParaRPr lang="nl-NL" sz="3200" dirty="0">
              <a:solidFill>
                <a:schemeClr val="bg1"/>
              </a:solidFill>
            </a:endParaRPr>
          </a:p>
          <a:p>
            <a:r>
              <a:rPr lang="nl-NL" sz="3200" u="sng" dirty="0">
                <a:solidFill>
                  <a:schemeClr val="bg1"/>
                </a:solidFill>
              </a:rPr>
              <a:t>Vraag 1</a:t>
            </a:r>
            <a:r>
              <a:rPr lang="nl-NL" sz="3200" dirty="0">
                <a:solidFill>
                  <a:schemeClr val="bg1"/>
                </a:solidFill>
              </a:rPr>
              <a:t>: Waarom kiezen mensen steeds vaker voor cremeren?</a:t>
            </a:r>
          </a:p>
          <a:p>
            <a:endParaRPr lang="nl-NL" sz="3200" u="sng" dirty="0">
              <a:solidFill>
                <a:schemeClr val="bg1"/>
              </a:solidFill>
            </a:endParaRPr>
          </a:p>
          <a:p>
            <a:r>
              <a:rPr lang="nl-NL" sz="3200" u="sng" dirty="0">
                <a:solidFill>
                  <a:schemeClr val="bg1"/>
                </a:solidFill>
              </a:rPr>
              <a:t>Vraag 2</a:t>
            </a:r>
            <a:r>
              <a:rPr lang="nl-NL" sz="3200" dirty="0">
                <a:solidFill>
                  <a:schemeClr val="bg1"/>
                </a:solidFill>
              </a:rPr>
              <a:t>: Mag je als christen je wel laten cremeren in plaats van begraven? Waarom wel / niet??</a:t>
            </a:r>
          </a:p>
          <a:p>
            <a:endParaRPr lang="nl-NL" sz="3200" u="sng" dirty="0">
              <a:solidFill>
                <a:schemeClr val="bg1"/>
              </a:solidFill>
            </a:endParaRPr>
          </a:p>
          <a:p>
            <a:r>
              <a:rPr lang="nl-NL" sz="3200" u="sng" dirty="0">
                <a:solidFill>
                  <a:schemeClr val="bg1"/>
                </a:solidFill>
              </a:rPr>
              <a:t>Vraag 3</a:t>
            </a:r>
            <a:r>
              <a:rPr lang="nl-NL" sz="3200" dirty="0">
                <a:solidFill>
                  <a:schemeClr val="bg1"/>
                </a:solidFill>
              </a:rPr>
              <a:t>: Mag je als christen wel </a:t>
            </a:r>
          </a:p>
          <a:p>
            <a:r>
              <a:rPr lang="nl-NL" sz="3200" dirty="0">
                <a:solidFill>
                  <a:schemeClr val="bg1"/>
                </a:solidFill>
              </a:rPr>
              <a:t>	naar een crematie toe? </a:t>
            </a:r>
          </a:p>
          <a:p>
            <a:r>
              <a:rPr lang="nl-NL" sz="3200" dirty="0">
                <a:solidFill>
                  <a:schemeClr val="bg1"/>
                </a:solidFill>
              </a:rPr>
              <a:t>	Waarom wel / niet?</a:t>
            </a:r>
            <a:endParaRPr lang="nl-NL" sz="3200" u="sng" dirty="0">
              <a:solidFill>
                <a:schemeClr val="bg1"/>
              </a:solidFill>
            </a:endParaRPr>
          </a:p>
        </p:txBody>
      </p:sp>
      <p:pic>
        <p:nvPicPr>
          <p:cNvPr id="4" name="Tijdelijke aanduiding voor inhoud 6">
            <a:extLst>
              <a:ext uri="{FF2B5EF4-FFF2-40B4-BE49-F238E27FC236}">
                <a16:creationId xmlns:a16="http://schemas.microsoft.com/office/drawing/2014/main" id="{E063B00B-0504-D6C7-613C-7AC942EDF8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34"/>
          <a:stretch>
            <a:fillRect/>
          </a:stretch>
        </p:blipFill>
        <p:spPr bwMode="auto">
          <a:xfrm rot="5400000">
            <a:off x="6079108" y="745110"/>
            <a:ext cx="6857999" cy="5367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6F74F9-6A67-97AC-5413-EAFAA836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2383" y="115888"/>
            <a:ext cx="2044833" cy="633412"/>
          </a:xfrm>
        </p:spPr>
        <p:txBody>
          <a:bodyPr/>
          <a:lstStyle/>
          <a:p>
            <a:pPr marL="87313" indent="-87313">
              <a:lnSpc>
                <a:spcPct val="150000"/>
              </a:lnSpc>
            </a:pPr>
            <a:endParaRPr lang="nl-NL" u="non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04BFC0-09DB-2788-619B-D52665C0B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graphicFrame>
        <p:nvGraphicFramePr>
          <p:cNvPr id="4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400890"/>
              </p:ext>
            </p:extLst>
          </p:nvPr>
        </p:nvGraphicFramePr>
        <p:xfrm>
          <a:off x="191344" y="549275"/>
          <a:ext cx="12457384" cy="6075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2" name="Titel 1"/>
          <p:cNvSpPr txBox="1">
            <a:spLocks/>
          </p:cNvSpPr>
          <p:nvPr/>
        </p:nvSpPr>
        <p:spPr bwMode="auto">
          <a:xfrm>
            <a:off x="767408" y="115888"/>
            <a:ext cx="1051316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nl-NL" altLang="nl-NL" u="none" kern="0" dirty="0"/>
              <a:t>  </a:t>
            </a:r>
            <a:r>
              <a:rPr lang="nl-NL" altLang="nl-NL" kern="0" dirty="0"/>
              <a:t>BEGRAVEN</a:t>
            </a:r>
            <a:r>
              <a:rPr lang="nl-NL" altLang="nl-NL" u="none" kern="0" dirty="0"/>
              <a:t>                       of                   </a:t>
            </a:r>
            <a:r>
              <a:rPr lang="nl-NL" altLang="nl-NL" kern="0" dirty="0"/>
              <a:t>CREMEREN</a:t>
            </a:r>
          </a:p>
        </p:txBody>
      </p:sp>
    </p:spTree>
    <p:extLst>
      <p:ext uri="{BB962C8B-B14F-4D97-AF65-F5344CB8AC3E}">
        <p14:creationId xmlns:p14="http://schemas.microsoft.com/office/powerpoint/2010/main" val="329429926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2907E-71F7-9539-5F2F-DC1D1E49A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946774-9771-2EB5-958D-B48C74FB6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332656"/>
            <a:ext cx="8568952" cy="633412"/>
          </a:xfrm>
        </p:spPr>
        <p:txBody>
          <a:bodyPr/>
          <a:lstStyle/>
          <a:p>
            <a:pPr>
              <a:defRPr/>
            </a:pPr>
            <a:endParaRPr lang="nl-NL" sz="4000" b="1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8D80F9-ACF8-DE50-31A1-950463914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3" y="358754"/>
            <a:ext cx="11920398" cy="4679925"/>
          </a:xfrm>
        </p:spPr>
        <p:txBody>
          <a:bodyPr/>
          <a:lstStyle/>
          <a:p>
            <a:pPr marL="533400" indent="-533400">
              <a:lnSpc>
                <a:spcPct val="150000"/>
              </a:lnSpc>
              <a:defRPr/>
            </a:pPr>
            <a:r>
              <a:rPr lang="nl-N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Tóch een groot verschil</a:t>
            </a:r>
          </a:p>
          <a:p>
            <a:pPr marL="533400" indent="-5334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nl-NL" sz="3200" dirty="0"/>
              <a:t>Niet-gelovigen kiezen massaal voor cremeren (85%)</a:t>
            </a:r>
          </a:p>
          <a:p>
            <a:pPr marL="533400" indent="-5334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nl-NL" sz="3200" dirty="0"/>
              <a:t>Gereformeerden kiezen massaal voor begraven (bijna 100%) </a:t>
            </a:r>
            <a:endParaRPr lang="nl-NL" altLang="nl-NL" sz="3200" dirty="0"/>
          </a:p>
          <a:p>
            <a:pPr marL="742950" indent="-742950">
              <a:lnSpc>
                <a:spcPct val="150000"/>
              </a:lnSpc>
              <a:buFontTx/>
              <a:buAutoNum type="arabicPeriod"/>
              <a:defRPr/>
            </a:pPr>
            <a:endParaRPr lang="nl-NL" sz="4000" dirty="0"/>
          </a:p>
          <a:p>
            <a:pPr>
              <a:defRPr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0758052-98F3-E7CF-EA2F-6C55DFD655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5" y="3094789"/>
            <a:ext cx="6736071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70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C4E62-DD6E-404A-31CF-A449E87A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BFF698-0C87-14FE-64D3-8A28C58CC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332656"/>
            <a:ext cx="8568952" cy="633412"/>
          </a:xfrm>
        </p:spPr>
        <p:txBody>
          <a:bodyPr/>
          <a:lstStyle/>
          <a:p>
            <a:pPr>
              <a:defRPr/>
            </a:pPr>
            <a:endParaRPr lang="nl-NL" sz="4000" b="1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F50D57-AB5A-E8F2-21AF-92A5B83F3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16632"/>
            <a:ext cx="11856640" cy="46799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3200" dirty="0"/>
              <a:t>1) De Bijbel zegt: begraven</a:t>
            </a:r>
          </a:p>
          <a:p>
            <a:pPr>
              <a:lnSpc>
                <a:spcPct val="150000"/>
              </a:lnSpc>
            </a:pPr>
            <a:r>
              <a:rPr lang="nl-NL" sz="3200" dirty="0"/>
              <a:t>2) De Bijbel kent ook crematie</a:t>
            </a:r>
          </a:p>
          <a:p>
            <a:pPr marL="514350" indent="-514350">
              <a:lnSpc>
                <a:spcPct val="150000"/>
              </a:lnSpc>
              <a:buAutoNum type="arabicParenR" startAt="3"/>
            </a:pPr>
            <a:r>
              <a:rPr lang="nl-NL" sz="3200" dirty="0"/>
              <a:t>De Bijbel wijst op het voorbeeld van Jezus Chris­tus</a:t>
            </a:r>
          </a:p>
          <a:p>
            <a:pPr marL="533400" indent="-533400">
              <a:lnSpc>
                <a:spcPct val="150000"/>
              </a:lnSpc>
            </a:pPr>
            <a:r>
              <a:rPr lang="nl-NL" sz="3200" dirty="0"/>
              <a:t>4) De Bijbel legt verband tussen begrafenis en opstanding</a:t>
            </a:r>
          </a:p>
          <a:p>
            <a:pPr>
              <a:lnSpc>
                <a:spcPct val="150000"/>
              </a:lnSpc>
            </a:pPr>
            <a:r>
              <a:rPr lang="nl-NL" sz="3200" dirty="0"/>
              <a:t> </a:t>
            </a:r>
          </a:p>
          <a:p>
            <a:pPr>
              <a:lnSpc>
                <a:spcPct val="150000"/>
              </a:lnSpc>
            </a:pPr>
            <a:endParaRPr lang="nl-NL" altLang="nl-NL" sz="32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092B479-D6CB-EEB5-DA4D-0A7C4DE4D7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5" y="3068960"/>
            <a:ext cx="6736071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662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263352" y="115888"/>
            <a:ext cx="11333865" cy="633412"/>
          </a:xfrm>
        </p:spPr>
        <p:txBody>
          <a:bodyPr/>
          <a:lstStyle/>
          <a:p>
            <a:r>
              <a:rPr lang="nl-NL" altLang="nl-NL" sz="4000" dirty="0"/>
              <a:t>1. </a:t>
            </a:r>
            <a:r>
              <a:rPr lang="nl-NL" sz="4000" dirty="0"/>
              <a:t>De Bijbel zegt: begraven</a:t>
            </a:r>
            <a:br>
              <a:rPr lang="nl-NL" sz="4000" dirty="0"/>
            </a:br>
            <a:endParaRPr lang="nl-NL" altLang="nl-NL" sz="4000" dirty="0"/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407368" y="1052736"/>
            <a:ext cx="8424168" cy="525598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altLang="nl-NL" sz="3200" dirty="0"/>
              <a:t>In het Oude Testament:</a:t>
            </a:r>
          </a:p>
          <a:p>
            <a:pPr>
              <a:lnSpc>
                <a:spcPct val="150000"/>
              </a:lnSpc>
            </a:pPr>
            <a:r>
              <a:rPr lang="nl-NL" altLang="nl-NL" b="1" dirty="0"/>
              <a:t>Gen. 23</a:t>
            </a:r>
            <a:r>
              <a:rPr lang="nl-NL" altLang="nl-NL" dirty="0"/>
              <a:t>: Abraham koopt een familiegraf bij Hebron</a:t>
            </a:r>
          </a:p>
          <a:p>
            <a:pPr>
              <a:lnSpc>
                <a:spcPct val="150000"/>
              </a:lnSpc>
            </a:pPr>
            <a:r>
              <a:rPr lang="nl-NL" altLang="nl-NL" b="1" dirty="0"/>
              <a:t>Gen. 49</a:t>
            </a:r>
            <a:r>
              <a:rPr lang="nl-NL" altLang="nl-NL" dirty="0"/>
              <a:t>: Jakob wordt in het familiegraf begraven</a:t>
            </a:r>
          </a:p>
          <a:p>
            <a:pPr>
              <a:lnSpc>
                <a:spcPct val="150000"/>
              </a:lnSpc>
            </a:pPr>
            <a:r>
              <a:rPr lang="nl-NL" altLang="nl-NL" b="1" dirty="0"/>
              <a:t>Jozua 24</a:t>
            </a:r>
            <a:r>
              <a:rPr lang="nl-NL" altLang="nl-NL" dirty="0"/>
              <a:t>:	de beenderen van Jozef worden </a:t>
            </a:r>
          </a:p>
          <a:p>
            <a:pPr>
              <a:lnSpc>
                <a:spcPct val="150000"/>
              </a:lnSpc>
            </a:pPr>
            <a:r>
              <a:rPr lang="nl-NL" altLang="nl-NL" dirty="0"/>
              <a:t>			(her)begraven</a:t>
            </a:r>
            <a:endParaRPr lang="nl-NL" altLang="nl-NL" b="1" dirty="0"/>
          </a:p>
          <a:p>
            <a:pPr>
              <a:lnSpc>
                <a:spcPct val="150000"/>
              </a:lnSpc>
            </a:pPr>
            <a:r>
              <a:rPr lang="nl-NL" altLang="nl-NL" b="1" dirty="0"/>
              <a:t>Deut. 34</a:t>
            </a:r>
            <a:r>
              <a:rPr lang="nl-NL" altLang="nl-NL" dirty="0"/>
              <a:t>: de HERE begraaft het lichaam van Mozes</a:t>
            </a:r>
          </a:p>
          <a:p>
            <a:pPr>
              <a:lnSpc>
                <a:spcPct val="150000"/>
              </a:lnSpc>
            </a:pPr>
            <a:r>
              <a:rPr lang="nl-NL" altLang="nl-NL" b="1" dirty="0"/>
              <a:t>Deut. 21</a:t>
            </a:r>
            <a:r>
              <a:rPr lang="nl-NL" altLang="nl-NL" dirty="0"/>
              <a:t>:	opgehangen misdadigers moeten op </a:t>
            </a:r>
          </a:p>
          <a:p>
            <a:pPr>
              <a:lnSpc>
                <a:spcPct val="150000"/>
              </a:lnSpc>
            </a:pPr>
            <a:r>
              <a:rPr lang="nl-NL" altLang="nl-NL" dirty="0"/>
              <a:t>			dezelfde dag nog begraven worden</a:t>
            </a:r>
            <a:endParaRPr lang="nl-NL" altLang="nl-NL" b="1" dirty="0"/>
          </a:p>
        </p:txBody>
      </p:sp>
      <p:pic>
        <p:nvPicPr>
          <p:cNvPr id="2" name="Tijdelijke aanduiding voor inhoud 6">
            <a:extLst>
              <a:ext uri="{FF2B5EF4-FFF2-40B4-BE49-F238E27FC236}">
                <a16:creationId xmlns:a16="http://schemas.microsoft.com/office/drawing/2014/main" id="{87F5EA7B-D713-77E5-0BBB-2E558C8E73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34"/>
          <a:stretch>
            <a:fillRect/>
          </a:stretch>
        </p:blipFill>
        <p:spPr bwMode="auto">
          <a:xfrm rot="5400000">
            <a:off x="8365337" y="1748888"/>
            <a:ext cx="4293097" cy="336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446281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CCDC3-1BA0-6A7C-1672-0E08CC919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C4AA04-806E-8F76-4613-83FA6C60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332656"/>
            <a:ext cx="8568952" cy="633412"/>
          </a:xfrm>
        </p:spPr>
        <p:txBody>
          <a:bodyPr/>
          <a:lstStyle/>
          <a:p>
            <a:pPr>
              <a:defRPr/>
            </a:pPr>
            <a:endParaRPr lang="nl-NL" sz="4000" b="1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6C6815-80C3-F785-1DE5-E0698DE5A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089037"/>
            <a:ext cx="11593288" cy="46799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altLang="nl-NL" dirty="0"/>
              <a:t>De </a:t>
            </a:r>
            <a:r>
              <a:rPr lang="nl-NL" altLang="nl-NL" b="1" dirty="0"/>
              <a:t>Psalmen</a:t>
            </a:r>
            <a:r>
              <a:rPr lang="nl-NL" altLang="nl-NL" dirty="0"/>
              <a:t> spreken v aak over ‘afdalen in het graf’ (NBV 2004) </a:t>
            </a:r>
          </a:p>
          <a:p>
            <a:pPr>
              <a:lnSpc>
                <a:spcPct val="150000"/>
              </a:lnSpc>
            </a:pPr>
            <a:r>
              <a:rPr lang="nl-NL" altLang="nl-NL" dirty="0"/>
              <a:t>						   = ‘neerdalen in de groeve’ (NV 1951)</a:t>
            </a:r>
          </a:p>
          <a:p>
            <a:pPr>
              <a:lnSpc>
                <a:spcPct val="150000"/>
              </a:lnSpc>
            </a:pPr>
            <a:r>
              <a:rPr lang="nl-NL" altLang="nl-NL" dirty="0"/>
              <a:t>bv. </a:t>
            </a:r>
            <a:r>
              <a:rPr lang="nl-NL" altLang="nl-NL" b="1" dirty="0"/>
              <a:t>Psalm 	16, 28, 30, 49, 88, 103, 107, 143</a:t>
            </a:r>
          </a:p>
          <a:p>
            <a:pPr>
              <a:lnSpc>
                <a:spcPct val="150000"/>
              </a:lnSpc>
            </a:pPr>
            <a:endParaRPr lang="nl-NL" altLang="nl-NL" dirty="0"/>
          </a:p>
          <a:p>
            <a:pPr>
              <a:lnSpc>
                <a:spcPct val="150000"/>
              </a:lnSpc>
            </a:pPr>
            <a:endParaRPr lang="nl-NL" altLang="nl-NL" dirty="0"/>
          </a:p>
          <a:p>
            <a:pPr>
              <a:lnSpc>
                <a:spcPct val="150000"/>
              </a:lnSpc>
            </a:pPr>
            <a:endParaRPr lang="nl-NL" altLang="nl-NL" dirty="0"/>
          </a:p>
          <a:p>
            <a:pPr>
              <a:lnSpc>
                <a:spcPct val="150000"/>
              </a:lnSpc>
            </a:pPr>
            <a:endParaRPr lang="nl-NL" altLang="nl-NL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F5A31986-D1CB-673B-5705-AD67BF975501}"/>
              </a:ext>
            </a:extLst>
          </p:cNvPr>
          <p:cNvSpPr txBox="1">
            <a:spLocks/>
          </p:cNvSpPr>
          <p:nvPr/>
        </p:nvSpPr>
        <p:spPr bwMode="auto">
          <a:xfrm>
            <a:off x="263352" y="115888"/>
            <a:ext cx="1133386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nl-NL" altLang="nl-NL" sz="4000" kern="0" dirty="0"/>
              <a:t>1. </a:t>
            </a:r>
            <a:r>
              <a:rPr lang="nl-NL" sz="4000" kern="0" dirty="0"/>
              <a:t>De Bijbel zegt: begraven</a:t>
            </a:r>
            <a:br>
              <a:rPr lang="nl-NL" sz="4000" kern="0" dirty="0"/>
            </a:br>
            <a:endParaRPr lang="nl-NL" altLang="nl-NL" sz="4000" kern="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7D8A4B0-9F94-F393-6B4D-3B26EC73C1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5" y="3068960"/>
            <a:ext cx="6736071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31391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ADC3C-15D0-5238-B59E-C12DB1BD1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4C17623D-F67E-6D3E-CE80-34CACEAE5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15888"/>
            <a:ext cx="11333865" cy="633412"/>
          </a:xfrm>
        </p:spPr>
        <p:txBody>
          <a:bodyPr/>
          <a:lstStyle/>
          <a:p>
            <a:r>
              <a:rPr lang="nl-NL" altLang="nl-NL" sz="4000" dirty="0"/>
              <a:t>1. </a:t>
            </a:r>
            <a:r>
              <a:rPr lang="nl-NL" sz="4000" dirty="0"/>
              <a:t>De Bijbel zegt: begraven</a:t>
            </a:r>
            <a:br>
              <a:rPr lang="nl-NL" sz="4000" dirty="0"/>
            </a:br>
            <a:endParaRPr lang="nl-NL" altLang="nl-NL" sz="4000" dirty="0"/>
          </a:p>
        </p:txBody>
      </p:sp>
      <p:sp>
        <p:nvSpPr>
          <p:cNvPr id="7171" name="Tijdelijke aanduiding voor inhoud 2">
            <a:extLst>
              <a:ext uri="{FF2B5EF4-FFF2-40B4-BE49-F238E27FC236}">
                <a16:creationId xmlns:a16="http://schemas.microsoft.com/office/drawing/2014/main" id="{E2243059-A207-D289-7E60-1C7A96951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052736"/>
            <a:ext cx="8424168" cy="525598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altLang="nl-NL" sz="3200" dirty="0"/>
              <a:t>In het Nieuwe Testament:</a:t>
            </a:r>
          </a:p>
          <a:p>
            <a:pPr>
              <a:lnSpc>
                <a:spcPct val="150000"/>
              </a:lnSpc>
            </a:pPr>
            <a:r>
              <a:rPr lang="nl-NL" b="1" dirty="0"/>
              <a:t>Markus 6</a:t>
            </a:r>
            <a:r>
              <a:rPr lang="nl-NL" dirty="0"/>
              <a:t>: Johannes de Doper is begraven</a:t>
            </a:r>
          </a:p>
          <a:p>
            <a:pPr>
              <a:lnSpc>
                <a:spcPct val="150000"/>
              </a:lnSpc>
            </a:pPr>
            <a:r>
              <a:rPr lang="nl-NL" b="1" dirty="0"/>
              <a:t>Lukas 7</a:t>
            </a:r>
            <a:r>
              <a:rPr lang="nl-NL" dirty="0"/>
              <a:t>: jongeman uit </a:t>
            </a:r>
            <a:r>
              <a:rPr lang="nl-NL" dirty="0" err="1"/>
              <a:t>Naïn</a:t>
            </a:r>
            <a:r>
              <a:rPr lang="nl-NL" dirty="0"/>
              <a:t> wordt begraven</a:t>
            </a:r>
          </a:p>
          <a:p>
            <a:pPr>
              <a:lnSpc>
                <a:spcPct val="150000"/>
              </a:lnSpc>
            </a:pPr>
            <a:r>
              <a:rPr lang="nl-NL" b="1" dirty="0"/>
              <a:t>Johannes 11</a:t>
            </a:r>
            <a:r>
              <a:rPr lang="nl-NL" dirty="0"/>
              <a:t>: Lazarus ligt in het graf</a:t>
            </a:r>
          </a:p>
          <a:p>
            <a:pPr>
              <a:lnSpc>
                <a:spcPct val="150000"/>
              </a:lnSpc>
            </a:pPr>
            <a:r>
              <a:rPr lang="nl-NL" altLang="nl-NL" b="1" dirty="0"/>
              <a:t>Matteüs 26</a:t>
            </a:r>
            <a:r>
              <a:rPr lang="nl-NL" altLang="nl-NL" dirty="0"/>
              <a:t>:   Maria zalft Jezus met het oog op </a:t>
            </a:r>
          </a:p>
          <a:p>
            <a:pPr>
              <a:lnSpc>
                <a:spcPct val="150000"/>
              </a:lnSpc>
            </a:pPr>
            <a:r>
              <a:rPr lang="nl-NL" altLang="nl-NL" dirty="0"/>
              <a:t>			      zijn begrafenis</a:t>
            </a:r>
          </a:p>
          <a:p>
            <a:pPr>
              <a:lnSpc>
                <a:spcPct val="150000"/>
              </a:lnSpc>
            </a:pPr>
            <a:r>
              <a:rPr lang="nl-NL" altLang="nl-NL" b="1" dirty="0"/>
              <a:t>Handelingen 5</a:t>
            </a:r>
            <a:r>
              <a:rPr lang="nl-NL" altLang="nl-NL" dirty="0"/>
              <a:t>: </a:t>
            </a:r>
            <a:r>
              <a:rPr lang="nl-NL" altLang="nl-NL" dirty="0" err="1"/>
              <a:t>Ananias+Saffira</a:t>
            </a:r>
            <a:r>
              <a:rPr lang="nl-NL" altLang="nl-NL" dirty="0"/>
              <a:t> worden begraven</a:t>
            </a:r>
          </a:p>
          <a:p>
            <a:pPr>
              <a:lnSpc>
                <a:spcPct val="150000"/>
              </a:lnSpc>
            </a:pPr>
            <a:r>
              <a:rPr lang="nl-NL" altLang="nl-NL" b="1" dirty="0"/>
              <a:t>Handelingen 8</a:t>
            </a:r>
            <a:r>
              <a:rPr lang="nl-NL" altLang="nl-NL" dirty="0"/>
              <a:t>: </a:t>
            </a:r>
            <a:r>
              <a:rPr lang="nl-NL" altLang="nl-NL" dirty="0" err="1"/>
              <a:t>Stefanus</a:t>
            </a:r>
            <a:r>
              <a:rPr lang="nl-NL" altLang="nl-NL" dirty="0"/>
              <a:t> wordt begraven </a:t>
            </a:r>
          </a:p>
          <a:p>
            <a:pPr>
              <a:lnSpc>
                <a:spcPct val="150000"/>
              </a:lnSpc>
            </a:pPr>
            <a:endParaRPr lang="nl-NL" altLang="nl-NL" sz="3200" dirty="0"/>
          </a:p>
        </p:txBody>
      </p:sp>
      <p:pic>
        <p:nvPicPr>
          <p:cNvPr id="2" name="Tijdelijke aanduiding voor inhoud 6">
            <a:extLst>
              <a:ext uri="{FF2B5EF4-FFF2-40B4-BE49-F238E27FC236}">
                <a16:creationId xmlns:a16="http://schemas.microsoft.com/office/drawing/2014/main" id="{4B2134E5-02A6-DF22-41C3-964F0135BA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34"/>
          <a:stretch>
            <a:fillRect/>
          </a:stretch>
        </p:blipFill>
        <p:spPr bwMode="auto">
          <a:xfrm rot="5400000">
            <a:off x="8365337" y="1748888"/>
            <a:ext cx="4293097" cy="336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335937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263352" y="115888"/>
            <a:ext cx="11333865" cy="633412"/>
          </a:xfrm>
        </p:spPr>
        <p:txBody>
          <a:bodyPr/>
          <a:lstStyle/>
          <a:p>
            <a:r>
              <a:rPr lang="nl-NL" altLang="nl-NL" sz="3600" dirty="0"/>
              <a:t>2. De Bijbel kent ook crematie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263352" y="908720"/>
            <a:ext cx="11714451" cy="5255989"/>
          </a:xfrm>
        </p:spPr>
        <p:txBody>
          <a:bodyPr/>
          <a:lstStyle/>
          <a:p>
            <a:pPr marL="514350" indent="-514350">
              <a:lnSpc>
                <a:spcPct val="130000"/>
              </a:lnSpc>
              <a:buAutoNum type="arabicParenR"/>
              <a:tabLst>
                <a:tab pos="536575" algn="l"/>
                <a:tab pos="2873375" algn="l"/>
              </a:tabLst>
            </a:pPr>
            <a:endParaRPr lang="nl-NL" b="1" dirty="0"/>
          </a:p>
          <a:p>
            <a:pPr marL="514350" indent="-514350">
              <a:lnSpc>
                <a:spcPct val="130000"/>
              </a:lnSpc>
              <a:buAutoNum type="arabicParenR"/>
              <a:tabLst>
                <a:tab pos="536575" algn="l"/>
                <a:tab pos="2873375" algn="l"/>
              </a:tabLst>
            </a:pPr>
            <a:r>
              <a:rPr lang="nl-NL" b="1" dirty="0"/>
              <a:t>Jozua 7</a:t>
            </a:r>
            <a:r>
              <a:rPr lang="nl-NL" dirty="0"/>
              <a:t>: </a:t>
            </a:r>
          </a:p>
          <a:p>
            <a:pPr marL="0" indent="0">
              <a:lnSpc>
                <a:spcPct val="130000"/>
              </a:lnSpc>
              <a:tabLst>
                <a:tab pos="536575" algn="l"/>
                <a:tab pos="2873375" algn="l"/>
              </a:tabLst>
            </a:pPr>
            <a:r>
              <a:rPr lang="nl-NL" dirty="0" err="1"/>
              <a:t>Achan</a:t>
            </a:r>
            <a:r>
              <a:rPr lang="nl-NL" dirty="0"/>
              <a:t> + gezin</a:t>
            </a:r>
          </a:p>
          <a:p>
            <a:pPr marL="0" indent="0">
              <a:lnSpc>
                <a:spcPct val="130000"/>
              </a:lnSpc>
              <a:tabLst>
                <a:tab pos="536575" algn="l"/>
                <a:tab pos="2873375" algn="l"/>
              </a:tabLst>
            </a:pPr>
            <a:endParaRPr lang="nl-NL" dirty="0"/>
          </a:p>
          <a:p>
            <a:pPr marL="0" indent="0">
              <a:lnSpc>
                <a:spcPct val="130000"/>
              </a:lnSpc>
              <a:tabLst>
                <a:tab pos="536575" algn="l"/>
                <a:tab pos="2873375" algn="l"/>
              </a:tabLst>
            </a:pPr>
            <a:r>
              <a:rPr lang="nl-NL" dirty="0"/>
              <a:t>2) </a:t>
            </a:r>
            <a:r>
              <a:rPr lang="nl-NL" b="1" dirty="0"/>
              <a:t>1 Sam. 30</a:t>
            </a:r>
            <a:r>
              <a:rPr lang="nl-NL" dirty="0"/>
              <a:t>: </a:t>
            </a:r>
          </a:p>
          <a:p>
            <a:pPr marL="0" indent="0">
              <a:lnSpc>
                <a:spcPct val="130000"/>
              </a:lnSpc>
              <a:tabLst>
                <a:tab pos="536575" algn="l"/>
                <a:tab pos="2873375" algn="l"/>
              </a:tabLst>
            </a:pPr>
            <a:r>
              <a:rPr lang="nl-NL" dirty="0"/>
              <a:t>koning Saul</a:t>
            </a:r>
          </a:p>
          <a:p>
            <a:pPr marL="0" indent="0">
              <a:lnSpc>
                <a:spcPct val="130000"/>
              </a:lnSpc>
              <a:tabLst>
                <a:tab pos="536575" algn="l"/>
                <a:tab pos="2873375" algn="l"/>
              </a:tabLst>
            </a:pPr>
            <a:endParaRPr lang="nl-NL" dirty="0"/>
          </a:p>
          <a:p>
            <a:pPr marL="0" indent="0">
              <a:lnSpc>
                <a:spcPct val="130000"/>
              </a:lnSpc>
              <a:tabLst>
                <a:tab pos="536575" algn="l"/>
                <a:tab pos="2873375" algn="l"/>
              </a:tabLst>
            </a:pPr>
            <a:r>
              <a:rPr lang="nl-NL" dirty="0"/>
              <a:t>3) </a:t>
            </a:r>
            <a:r>
              <a:rPr lang="nl-NL" b="1" dirty="0"/>
              <a:t>Amos 6</a:t>
            </a:r>
            <a:r>
              <a:rPr lang="nl-NL" dirty="0"/>
              <a:t>: </a:t>
            </a:r>
          </a:p>
          <a:p>
            <a:pPr marL="0" indent="0">
              <a:lnSpc>
                <a:spcPct val="130000"/>
              </a:lnSpc>
              <a:tabLst>
                <a:tab pos="536575" algn="l"/>
                <a:tab pos="2873375" algn="l"/>
              </a:tabLst>
            </a:pPr>
            <a:r>
              <a:rPr lang="nl-NL" dirty="0"/>
              <a:t>na een epidemie </a:t>
            </a:r>
          </a:p>
          <a:p>
            <a:pPr marL="0" indent="0">
              <a:lnSpc>
                <a:spcPct val="130000"/>
              </a:lnSpc>
              <a:tabLst>
                <a:tab pos="536575" algn="l"/>
                <a:tab pos="2873375" algn="l"/>
              </a:tabLst>
            </a:pPr>
            <a:endParaRPr lang="nl-NL" dirty="0"/>
          </a:p>
          <a:p>
            <a:pPr>
              <a:lnSpc>
                <a:spcPct val="130000"/>
              </a:lnSpc>
            </a:pPr>
            <a:endParaRPr lang="nl-NL" dirty="0"/>
          </a:p>
          <a:p>
            <a:pPr>
              <a:lnSpc>
                <a:spcPct val="130000"/>
              </a:lnSpc>
            </a:pPr>
            <a:endParaRPr lang="nl-NL" b="1" dirty="0"/>
          </a:p>
          <a:p>
            <a:pPr>
              <a:lnSpc>
                <a:spcPct val="130000"/>
              </a:lnSpc>
            </a:pPr>
            <a:endParaRPr lang="nl-NL" alt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C4D8C30-6562-EA1A-0F43-E7ACFF3F47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36" y="1124744"/>
            <a:ext cx="8912314" cy="501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0148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FBDFC-7A3F-B201-AE52-1EA135E65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D7341F52-6300-DB65-41C4-2A135CA8B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15888"/>
            <a:ext cx="11333865" cy="633412"/>
          </a:xfrm>
        </p:spPr>
        <p:txBody>
          <a:bodyPr/>
          <a:lstStyle/>
          <a:p>
            <a:r>
              <a:rPr lang="nl-NL" altLang="nl-NL" sz="3600" dirty="0"/>
              <a:t>2. De Bijbel kent ook crematie</a:t>
            </a:r>
          </a:p>
        </p:txBody>
      </p:sp>
      <p:sp>
        <p:nvSpPr>
          <p:cNvPr id="7171" name="Tijdelijke aanduiding voor inhoud 2">
            <a:extLst>
              <a:ext uri="{FF2B5EF4-FFF2-40B4-BE49-F238E27FC236}">
                <a16:creationId xmlns:a16="http://schemas.microsoft.com/office/drawing/2014/main" id="{44043FD1-8239-7D92-109A-91239F9F1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205" y="1052736"/>
            <a:ext cx="6457867" cy="5255989"/>
          </a:xfrm>
        </p:spPr>
        <p:txBody>
          <a:bodyPr/>
          <a:lstStyle/>
          <a:p>
            <a:pPr>
              <a:lnSpc>
                <a:spcPct val="150000"/>
              </a:lnSpc>
              <a:tabLst>
                <a:tab pos="536575" algn="l"/>
              </a:tabLst>
            </a:pPr>
            <a:r>
              <a:rPr lang="nl-NL" dirty="0"/>
              <a:t>Niet begraven worden is een schande, </a:t>
            </a:r>
          </a:p>
          <a:p>
            <a:pPr>
              <a:lnSpc>
                <a:spcPct val="150000"/>
              </a:lnSpc>
              <a:tabLst>
                <a:tab pos="536575" algn="l"/>
              </a:tabLst>
            </a:pPr>
            <a:r>
              <a:rPr lang="nl-NL" dirty="0"/>
              <a:t>maar dat zegt nog niets over crematie.</a:t>
            </a:r>
          </a:p>
          <a:p>
            <a:pPr>
              <a:lnSpc>
                <a:spcPct val="150000"/>
              </a:lnSpc>
              <a:tabLst>
                <a:tab pos="536575" algn="l"/>
              </a:tabLst>
            </a:pPr>
            <a:endParaRPr lang="nl-NL" dirty="0"/>
          </a:p>
          <a:p>
            <a:pPr>
              <a:lnSpc>
                <a:spcPct val="150000"/>
              </a:lnSpc>
              <a:tabLst>
                <a:tab pos="536575" algn="l"/>
              </a:tabLst>
            </a:pPr>
            <a:r>
              <a:rPr lang="nl-NL" dirty="0"/>
              <a:t>Conclusies op grond van de Bijbel:</a:t>
            </a:r>
          </a:p>
          <a:p>
            <a:pPr marL="514350" indent="-514350">
              <a:buAutoNum type="arabicPeriod"/>
              <a:tabLst>
                <a:tab pos="711200" algn="l"/>
              </a:tabLst>
            </a:pPr>
            <a:r>
              <a:rPr lang="nl-NL" dirty="0"/>
              <a:t>Begraven is voluit bijbels</a:t>
            </a:r>
          </a:p>
          <a:p>
            <a:pPr marL="514350" indent="-514350">
              <a:buAutoNum type="arabicPeriod" startAt="2"/>
              <a:tabLst>
                <a:tab pos="711200" algn="l"/>
              </a:tabLst>
            </a:pPr>
            <a:r>
              <a:rPr lang="nl-NL" dirty="0"/>
              <a:t>Crematie is zeer uitzonderlijk</a:t>
            </a:r>
          </a:p>
          <a:p>
            <a:pPr marL="514350" indent="-514350">
              <a:buAutoNum type="arabicPeriod" startAt="2"/>
              <a:tabLst>
                <a:tab pos="711200" algn="l"/>
              </a:tabLst>
            </a:pPr>
            <a:r>
              <a:rPr lang="nl-NL" dirty="0"/>
              <a:t>Geen uitdrukke­lijk gebod om te begraven.</a:t>
            </a:r>
          </a:p>
          <a:p>
            <a:pPr marL="514350" indent="-514350">
              <a:buAutoNum type="arabicPeriod" startAt="2"/>
              <a:tabLst>
                <a:tab pos="711200" algn="l"/>
              </a:tabLst>
            </a:pPr>
            <a:r>
              <a:rPr lang="nl-NL" dirty="0"/>
              <a:t>Geen expliciet verbod op cre­meren. </a:t>
            </a:r>
          </a:p>
          <a:p>
            <a:pPr>
              <a:lnSpc>
                <a:spcPct val="130000"/>
              </a:lnSpc>
            </a:pPr>
            <a:endParaRPr lang="nl-NL" altLang="nl-NL" dirty="0"/>
          </a:p>
        </p:txBody>
      </p:sp>
      <p:pic>
        <p:nvPicPr>
          <p:cNvPr id="2" name="Tijdelijke aanduiding voor inhoud 6">
            <a:extLst>
              <a:ext uri="{FF2B5EF4-FFF2-40B4-BE49-F238E27FC236}">
                <a16:creationId xmlns:a16="http://schemas.microsoft.com/office/drawing/2014/main" id="{BEFE5E85-AF1C-F8BF-5C17-EB57F2DD86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34"/>
          <a:stretch>
            <a:fillRect/>
          </a:stretch>
        </p:blipFill>
        <p:spPr bwMode="auto">
          <a:xfrm rot="5400000">
            <a:off x="6079108" y="745110"/>
            <a:ext cx="6857999" cy="5367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409637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263352" y="116632"/>
            <a:ext cx="10972800" cy="633412"/>
          </a:xfrm>
        </p:spPr>
        <p:txBody>
          <a:bodyPr/>
          <a:lstStyle/>
          <a:p>
            <a:r>
              <a:rPr lang="nl-NL" altLang="nl-NL" sz="4000" dirty="0"/>
              <a:t>3. Jezus als voorbeeld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256995" y="980728"/>
            <a:ext cx="6336704" cy="5255989"/>
          </a:xfrm>
        </p:spPr>
        <p:txBody>
          <a:bodyPr/>
          <a:lstStyle/>
          <a:p>
            <a:pPr marL="0" indent="0">
              <a:lnSpc>
                <a:spcPct val="140000"/>
              </a:lnSpc>
            </a:pPr>
            <a:r>
              <a:rPr lang="nl-NL" dirty="0"/>
              <a:t>In de Twaalf Artikelen belijden we,</a:t>
            </a:r>
          </a:p>
          <a:p>
            <a:pPr marL="0" indent="0">
              <a:lnSpc>
                <a:spcPct val="140000"/>
              </a:lnSpc>
            </a:pPr>
            <a:r>
              <a:rPr lang="nl-NL" dirty="0"/>
              <a:t>dat Jezus Christus is ‘begraven’.</a:t>
            </a:r>
          </a:p>
          <a:p>
            <a:pPr marL="0" indent="0">
              <a:lnSpc>
                <a:spcPct val="140000"/>
              </a:lnSpc>
            </a:pPr>
            <a:endParaRPr lang="nl-NL" dirty="0"/>
          </a:p>
          <a:p>
            <a:pPr marL="0" indent="0">
              <a:lnSpc>
                <a:spcPct val="140000"/>
              </a:lnSpc>
            </a:pPr>
            <a:r>
              <a:rPr lang="nl-NL" dirty="0"/>
              <a:t>De catechismus had kunnen zeggen:</a:t>
            </a:r>
          </a:p>
          <a:p>
            <a:pPr marL="0" indent="0">
              <a:lnSpc>
                <a:spcPct val="140000"/>
              </a:lnSpc>
            </a:pPr>
            <a:r>
              <a:rPr lang="nl-NL" dirty="0"/>
              <a:t>'Waa­rom is Chris­tus begraven?' </a:t>
            </a:r>
          </a:p>
          <a:p>
            <a:pPr marL="0" indent="0">
              <a:lnSpc>
                <a:spcPct val="140000"/>
              </a:lnSpc>
            </a:pPr>
            <a:r>
              <a:rPr lang="nl-NL" dirty="0"/>
              <a:t>'Om daar­door aan te tonen dat Hij echt gestorven is. Zo krijgt zijn opstan­ding des te meer glans.' </a:t>
            </a:r>
            <a:endParaRPr lang="nl-NL" altLang="nl-NL" dirty="0"/>
          </a:p>
        </p:txBody>
      </p:sp>
      <p:pic>
        <p:nvPicPr>
          <p:cNvPr id="2" name="Tijdelijke aanduiding voor inhoud 6">
            <a:extLst>
              <a:ext uri="{FF2B5EF4-FFF2-40B4-BE49-F238E27FC236}">
                <a16:creationId xmlns:a16="http://schemas.microsoft.com/office/drawing/2014/main" id="{45FDBCB8-89A3-2CC0-746A-99EB3ED9C1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34"/>
          <a:stretch>
            <a:fillRect/>
          </a:stretch>
        </p:blipFill>
        <p:spPr bwMode="auto">
          <a:xfrm rot="5400000">
            <a:off x="6079108" y="745110"/>
            <a:ext cx="6857999" cy="5367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192775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263352" y="116632"/>
            <a:ext cx="11377264" cy="633412"/>
          </a:xfrm>
        </p:spPr>
        <p:txBody>
          <a:bodyPr/>
          <a:lstStyle/>
          <a:p>
            <a:pPr>
              <a:tabLst>
                <a:tab pos="711200" algn="l"/>
              </a:tabLst>
            </a:pPr>
            <a:r>
              <a:rPr lang="nl-NL" altLang="nl-NL" sz="4000" dirty="0"/>
              <a:t>4.	Het verband tussen begrafenis en opstanding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335359" y="1282451"/>
            <a:ext cx="11593289" cy="4751932"/>
          </a:xfrm>
        </p:spPr>
        <p:txBody>
          <a:bodyPr/>
          <a:lstStyle/>
          <a:p>
            <a:pPr marL="0" indent="0">
              <a:lnSpc>
                <a:spcPct val="140000"/>
              </a:lnSpc>
            </a:pPr>
            <a:r>
              <a:rPr lang="nl-NL" dirty="0"/>
              <a:t>Vanaf Pinksteren en over heel de wereld kiezen christenen vanwege deze beeldspraak bijna altijd voor begraven.</a:t>
            </a:r>
          </a:p>
          <a:p>
            <a:pPr marL="0" indent="0">
              <a:lnSpc>
                <a:spcPct val="140000"/>
              </a:lnSpc>
            </a:pPr>
            <a:endParaRPr lang="nl-NL" dirty="0"/>
          </a:p>
          <a:p>
            <a:pPr marL="0" indent="0">
              <a:lnSpc>
                <a:spcPct val="140000"/>
              </a:lnSpc>
            </a:pPr>
            <a:r>
              <a:rPr lang="nl-NL" dirty="0"/>
              <a:t>Het is voor veel christenen niet </a:t>
            </a:r>
          </a:p>
          <a:p>
            <a:pPr marL="0" indent="0">
              <a:lnSpc>
                <a:spcPct val="140000"/>
              </a:lnSpc>
            </a:pPr>
            <a:r>
              <a:rPr lang="nl-NL" dirty="0"/>
              <a:t>slechts een bijbelse gewoonte, </a:t>
            </a:r>
          </a:p>
          <a:p>
            <a:pPr marL="0" indent="0">
              <a:lnSpc>
                <a:spcPct val="140000"/>
              </a:lnSpc>
            </a:pPr>
            <a:r>
              <a:rPr lang="nl-NL" dirty="0"/>
              <a:t>maar een zaak van een </a:t>
            </a:r>
          </a:p>
          <a:p>
            <a:pPr marL="0" indent="0">
              <a:lnSpc>
                <a:spcPct val="140000"/>
              </a:lnSpc>
            </a:pPr>
            <a:r>
              <a:rPr lang="nl-NL" dirty="0"/>
              <a:t>positieve, christelijke levensstijl.</a:t>
            </a:r>
          </a:p>
          <a:p>
            <a:pPr marL="0" indent="0">
              <a:lnSpc>
                <a:spcPct val="140000"/>
              </a:lnSpc>
            </a:pPr>
            <a:endParaRPr lang="nl-NL" altLang="nl-NL" dirty="0"/>
          </a:p>
          <a:p>
            <a:pPr marL="0" indent="0">
              <a:lnSpc>
                <a:spcPct val="140000"/>
              </a:lnSpc>
            </a:pPr>
            <a:endParaRPr lang="nl-NL" alt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AEA6F95-3E95-0941-628E-A11AA8B816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064" y="2636912"/>
            <a:ext cx="6736071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8368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263352" y="115888"/>
            <a:ext cx="11333865" cy="633412"/>
          </a:xfrm>
        </p:spPr>
        <p:txBody>
          <a:bodyPr/>
          <a:lstStyle/>
          <a:p>
            <a:pPr>
              <a:tabLst>
                <a:tab pos="711200" algn="l"/>
              </a:tabLst>
            </a:pPr>
            <a:r>
              <a:rPr lang="nl-NL" altLang="nl-NL" sz="4000" b="1" u="none" dirty="0"/>
              <a:t>En cremeren dan ??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335361" y="1161592"/>
            <a:ext cx="6264696" cy="5255988"/>
          </a:xfrm>
        </p:spPr>
        <p:txBody>
          <a:bodyPr/>
          <a:lstStyle/>
          <a:p>
            <a:pPr marL="0" indent="0">
              <a:lnSpc>
                <a:spcPct val="130000"/>
              </a:lnSpc>
            </a:pPr>
            <a:r>
              <a:rPr lang="nl-NL" dirty="0"/>
              <a:t>"Crem­atie is een symptoom van onze </a:t>
            </a:r>
            <a:r>
              <a:rPr lang="nl-NL" dirty="0" err="1"/>
              <a:t>gesecu­-lariseerde</a:t>
            </a:r>
            <a:r>
              <a:rPr lang="nl-NL" dirty="0"/>
              <a:t> wereld. We kunnen de groei­ende voorkeur voor creme­ren niet </a:t>
            </a:r>
            <a:r>
              <a:rPr lang="nl-NL" dirty="0" err="1"/>
              <a:t>los­denken</a:t>
            </a:r>
            <a:r>
              <a:rPr lang="nl-NL" dirty="0"/>
              <a:t> van heel de moderne levens- en </a:t>
            </a:r>
            <a:r>
              <a:rPr lang="nl-NL" dirty="0" err="1"/>
              <a:t>wereldop­vatting</a:t>
            </a:r>
            <a:r>
              <a:rPr lang="nl-NL" dirty="0"/>
              <a:t>, zelfs als men crema­tie 'slechts' verdedigt als de gezond­ste, goed­koopste, vlugste en netste manier van lijkbezorging." </a:t>
            </a:r>
          </a:p>
          <a:p>
            <a:pPr marL="0" indent="0" algn="r">
              <a:lnSpc>
                <a:spcPct val="130000"/>
              </a:lnSpc>
            </a:pPr>
            <a:r>
              <a:rPr lang="nl-NL" sz="2400" dirty="0"/>
              <a:t>Prof. Dr. J. Douma, </a:t>
            </a:r>
            <a:r>
              <a:rPr lang="nl-NL" sz="2400" i="1" dirty="0"/>
              <a:t>Rond­om de dood</a:t>
            </a:r>
            <a:endParaRPr lang="nl-NL" altLang="nl-NL" sz="2400" dirty="0"/>
          </a:p>
          <a:p>
            <a:pPr marL="0" indent="0">
              <a:lnSpc>
                <a:spcPct val="130000"/>
              </a:lnSpc>
            </a:pPr>
            <a:endParaRPr lang="nl-NL" dirty="0"/>
          </a:p>
          <a:p>
            <a:pPr marL="0" indent="0">
              <a:lnSpc>
                <a:spcPct val="130000"/>
              </a:lnSpc>
            </a:pPr>
            <a:endParaRPr lang="nl-NL" altLang="nl-NL" dirty="0"/>
          </a:p>
        </p:txBody>
      </p:sp>
      <p:pic>
        <p:nvPicPr>
          <p:cNvPr id="2" name="Tijdelijke aanduiding voor inhoud 6">
            <a:extLst>
              <a:ext uri="{FF2B5EF4-FFF2-40B4-BE49-F238E27FC236}">
                <a16:creationId xmlns:a16="http://schemas.microsoft.com/office/drawing/2014/main" id="{0042973F-D5FA-513C-1E63-8FCC40095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34"/>
          <a:stretch>
            <a:fillRect/>
          </a:stretch>
        </p:blipFill>
        <p:spPr bwMode="auto">
          <a:xfrm rot="5400000">
            <a:off x="6079108" y="745110"/>
            <a:ext cx="6857999" cy="5367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629044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48FFE-1412-87F8-184E-67E09EFEB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8E40F7D9-D830-82FE-DD5D-085F4018D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15888"/>
            <a:ext cx="11333865" cy="633412"/>
          </a:xfrm>
        </p:spPr>
        <p:txBody>
          <a:bodyPr/>
          <a:lstStyle/>
          <a:p>
            <a:pPr>
              <a:tabLst>
                <a:tab pos="711200" algn="l"/>
              </a:tabLst>
            </a:pPr>
            <a:r>
              <a:rPr lang="nl-NL" altLang="nl-NL" sz="4000" b="1" u="none" dirty="0"/>
              <a:t>En cremeren dan ??</a:t>
            </a:r>
          </a:p>
        </p:txBody>
      </p:sp>
      <p:sp>
        <p:nvSpPr>
          <p:cNvPr id="7171" name="Tijdelijke aanduiding voor inhoud 2">
            <a:extLst>
              <a:ext uri="{FF2B5EF4-FFF2-40B4-BE49-F238E27FC236}">
                <a16:creationId xmlns:a16="http://schemas.microsoft.com/office/drawing/2014/main" id="{5B93504F-6F07-6AFD-D4C3-D066EA51F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356" y="980728"/>
            <a:ext cx="11593288" cy="5255988"/>
          </a:xfrm>
        </p:spPr>
        <p:txBody>
          <a:bodyPr/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nl-NL" dirty="0"/>
              <a:t>Is een crem­atie altijd kaal en kil?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nl-NL" dirty="0"/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nl-NL" dirty="0"/>
              <a:t>Is een crematie altijd ‘</a:t>
            </a:r>
            <a:r>
              <a:rPr lang="nl-NL" dirty="0" err="1"/>
              <a:t>on-af</a:t>
            </a:r>
            <a:r>
              <a:rPr lang="nl-NL" dirty="0"/>
              <a:t>’?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nl-NL" dirty="0"/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nl-NL" dirty="0"/>
              <a:t>Hoe geef je na je dood </a:t>
            </a:r>
          </a:p>
          <a:p>
            <a:pPr marL="0" indent="0">
              <a:lnSpc>
                <a:spcPct val="120000"/>
              </a:lnSpc>
            </a:pPr>
            <a:r>
              <a:rPr lang="nl-NL" dirty="0"/>
              <a:t>    een christelijk getuigenis? 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nl-NL" dirty="0"/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nl-NL" dirty="0"/>
              <a:t>Waar zoek jij in leven </a:t>
            </a:r>
          </a:p>
          <a:p>
            <a:pPr marL="0" indent="0">
              <a:lnSpc>
                <a:spcPct val="120000"/>
              </a:lnSpc>
            </a:pPr>
            <a:r>
              <a:rPr lang="nl-NL" dirty="0"/>
              <a:t>    en in sterven </a:t>
            </a:r>
          </a:p>
          <a:p>
            <a:pPr marL="0" indent="0">
              <a:lnSpc>
                <a:spcPct val="120000"/>
              </a:lnSpc>
            </a:pPr>
            <a:r>
              <a:rPr lang="nl-NL" dirty="0"/>
              <a:t>    steun en houvast?</a:t>
            </a:r>
            <a:endParaRPr lang="nl-NL" alt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25F302A-1914-96B3-5337-9490A6DF8F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546" y="2708920"/>
            <a:ext cx="7376142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9722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1961</TotalTime>
  <Words>639</Words>
  <Application>Microsoft Office PowerPoint</Application>
  <PresentationFormat>Breedbeeld</PresentationFormat>
  <Paragraphs>91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14</vt:i4>
      </vt:variant>
    </vt:vector>
  </HeadingPairs>
  <TitlesOfParts>
    <vt:vector size="20" baseType="lpstr">
      <vt:lpstr>Berlin Sans FB</vt:lpstr>
      <vt:lpstr>Tahoma</vt:lpstr>
      <vt:lpstr>Wingdings</vt:lpstr>
      <vt:lpstr>Arial</vt:lpstr>
      <vt:lpstr>SjabloonPresentatie_v3 0</vt:lpstr>
      <vt:lpstr>1_Tekstmodel</vt:lpstr>
      <vt:lpstr>PowerPoint-presentatie</vt:lpstr>
      <vt:lpstr>PowerPoint-presentatie</vt:lpstr>
      <vt:lpstr>PowerPoint-presentatie</vt:lpstr>
      <vt:lpstr>PowerPoint-presentatie</vt:lpstr>
      <vt:lpstr>PowerPoint-presentatie</vt:lpstr>
      <vt:lpstr>1. De Bijbel zegt: begraven </vt:lpstr>
      <vt:lpstr>PowerPoint-presentatie</vt:lpstr>
      <vt:lpstr>1. De Bijbel zegt: begraven </vt:lpstr>
      <vt:lpstr>2. De Bijbel kent ook crematie</vt:lpstr>
      <vt:lpstr>2. De Bijbel kent ook crematie</vt:lpstr>
      <vt:lpstr>3. Jezus als voorbeeld</vt:lpstr>
      <vt:lpstr>4. Het verband tussen begrafenis en opstanding</vt:lpstr>
      <vt:lpstr>En cremeren dan ??</vt:lpstr>
      <vt:lpstr>En cremeren dan 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104</cp:revision>
  <dcterms:created xsi:type="dcterms:W3CDTF">2010-04-24T18:41:21Z</dcterms:created>
  <dcterms:modified xsi:type="dcterms:W3CDTF">2025-11-03T16:02:28Z</dcterms:modified>
</cp:coreProperties>
</file>